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3" r:id="rId3"/>
    <p:sldId id="287" r:id="rId4"/>
    <p:sldId id="288" r:id="rId5"/>
    <p:sldId id="274" r:id="rId6"/>
    <p:sldId id="286" r:id="rId7"/>
    <p:sldId id="299" r:id="rId8"/>
    <p:sldId id="298" r:id="rId9"/>
    <p:sldId id="275" r:id="rId10"/>
    <p:sldId id="276" r:id="rId11"/>
    <p:sldId id="277" r:id="rId12"/>
    <p:sldId id="278" r:id="rId13"/>
    <p:sldId id="291" r:id="rId14"/>
    <p:sldId id="290" r:id="rId15"/>
    <p:sldId id="289" r:id="rId16"/>
    <p:sldId id="279" r:id="rId17"/>
    <p:sldId id="280" r:id="rId18"/>
    <p:sldId id="281" r:id="rId19"/>
    <p:sldId id="282" r:id="rId20"/>
    <p:sldId id="292" r:id="rId21"/>
    <p:sldId id="293" r:id="rId22"/>
    <p:sldId id="294" r:id="rId23"/>
    <p:sldId id="309" r:id="rId24"/>
    <p:sldId id="310" r:id="rId25"/>
    <p:sldId id="311" r:id="rId26"/>
    <p:sldId id="312" r:id="rId27"/>
    <p:sldId id="313" r:id="rId28"/>
    <p:sldId id="314" r:id="rId29"/>
    <p:sldId id="297" r:id="rId30"/>
    <p:sldId id="300" r:id="rId31"/>
    <p:sldId id="305" r:id="rId32"/>
    <p:sldId id="301" r:id="rId33"/>
    <p:sldId id="302" r:id="rId34"/>
    <p:sldId id="303" r:id="rId35"/>
    <p:sldId id="304" r:id="rId36"/>
    <p:sldId id="307" r:id="rId37"/>
    <p:sldId id="306" r:id="rId38"/>
    <p:sldId id="334" r:id="rId39"/>
    <p:sldId id="317" r:id="rId40"/>
    <p:sldId id="30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GIF"/><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2.png"/><Relationship Id="rId2" Type="http://schemas.microsoft.com/office/2007/relationships/media" Target="file:///C:\Users\Administrator\Desktop\MaterialDesign\Google%20Material%20design_&#39640;&#28165;.mp4" TargetMode="External"/><Relationship Id="rId1" Type="http://schemas.openxmlformats.org/officeDocument/2006/relationships/video" Target="file:///C:\Users\Administrator\Desktop\MaterialDesign\Google%20Material%20design_&#39640;&#28165;.mp4" TargetMode="Externa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GI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文本框 5"/>
          <p:cNvSpPr/>
          <p:nvPr/>
        </p:nvSpPr>
        <p:spPr>
          <a:xfrm>
            <a:off x="3079750" y="1435100"/>
            <a:ext cx="7959090" cy="1014730"/>
          </a:xfrm>
          <a:prstGeom prst="rect">
            <a:avLst/>
          </a:prstGeom>
          <a:noFill/>
          <a:ln w="9525">
            <a:noFill/>
          </a:ln>
        </p:spPr>
        <p:txBody>
          <a:bodyPr wrap="square" anchor="t">
            <a:spAutoFit/>
          </a:bodyPr>
          <a:p>
            <a:r>
              <a:rPr lang="en-US" altLang="x-none" sz="6000" b="1" dirty="0">
                <a:solidFill>
                  <a:schemeClr val="bg1"/>
                </a:solidFill>
                <a:latin typeface="微软雅黑" panose="020B0503020204020204" charset="-122"/>
                <a:ea typeface="微软雅黑" panose="020B0503020204020204" charset="-122"/>
                <a:sym typeface="微软雅黑" panose="020B0503020204020204" charset="-122"/>
              </a:rPr>
              <a:t>Material design</a:t>
            </a:r>
            <a:endParaRPr lang="en-US" altLang="x-none" sz="600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 name="文本框 6"/>
          <p:cNvSpPr/>
          <p:nvPr/>
        </p:nvSpPr>
        <p:spPr>
          <a:xfrm>
            <a:off x="6856413" y="2730500"/>
            <a:ext cx="2065337" cy="645160"/>
          </a:xfrm>
          <a:prstGeom prst="rect">
            <a:avLst/>
          </a:prstGeom>
          <a:noFill/>
          <a:ln w="9525">
            <a:noFill/>
          </a:ln>
        </p:spPr>
        <p:txBody>
          <a:bodyPr wrap="square" anchor="t">
            <a:spAutoFit/>
          </a:bodyPr>
          <a:p>
            <a:r>
              <a:rPr lang="zh-CN" altLang="en-US" sz="3600" b="1" dirty="0">
                <a:solidFill>
                  <a:schemeClr val="bg1"/>
                </a:solidFill>
                <a:latin typeface="微软雅黑" panose="020B0503020204020204" charset="-122"/>
                <a:ea typeface="微软雅黑" panose="020B0503020204020204" charset="-122"/>
                <a:sym typeface="华文细黑" charset="-122"/>
              </a:rPr>
              <a:t>设计规范</a:t>
            </a:r>
            <a:endParaRPr lang="zh-CN" altLang="en-US" sz="3600" b="1" dirty="0">
              <a:solidFill>
                <a:schemeClr val="bg1"/>
              </a:solidFill>
              <a:latin typeface="微软雅黑" panose="020B0503020204020204" charset="-122"/>
              <a:ea typeface="微软雅黑" panose="020B0503020204020204" charset="-122"/>
              <a:sym typeface="华文细黑" charset="-122"/>
            </a:endParaRPr>
          </a:p>
        </p:txBody>
      </p:sp>
      <p:sp>
        <p:nvSpPr>
          <p:cNvPr id="8" name="椭圆 7"/>
          <p:cNvSpPr/>
          <p:nvPr/>
        </p:nvSpPr>
        <p:spPr>
          <a:xfrm>
            <a:off x="10257183" y="5181599"/>
            <a:ext cx="954156" cy="967409"/>
          </a:xfrm>
          <a:prstGeom prst="ellipse">
            <a:avLst/>
          </a:prstGeom>
          <a:solidFill>
            <a:schemeClr val="bg1">
              <a:lumMod val="85000"/>
            </a:schemeClr>
          </a:solidFill>
          <a:ln>
            <a:noFill/>
          </a:ln>
          <a:effectLst>
            <a:outerShdw blurRad="508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257183" y="5181598"/>
            <a:ext cx="954156" cy="967409"/>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257183" y="5181597"/>
            <a:ext cx="954156" cy="967409"/>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29461" y="5360501"/>
            <a:ext cx="609599" cy="609599"/>
          </a:xfrm>
          <a:prstGeom prst="rect">
            <a:avLst/>
          </a:prstGeom>
        </p:spPr>
      </p:pic>
      <p:sp>
        <p:nvSpPr>
          <p:cNvPr id="6" name="矩形 5"/>
          <p:cNvSpPr/>
          <p:nvPr/>
        </p:nvSpPr>
        <p:spPr>
          <a:xfrm>
            <a:off x="0" y="-37465"/>
            <a:ext cx="12192000" cy="6933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5400" b="1" dirty="0">
                <a:solidFill>
                  <a:schemeClr val="bg1"/>
                </a:solidFill>
                <a:latin typeface="Roboto" pitchFamily="2" charset="0"/>
                <a:ea typeface="Roboto" pitchFamily="2" charset="0"/>
              </a:rPr>
              <a:t>Video</a:t>
            </a:r>
            <a:endParaRPr lang="en-US" altLang="zh-CN" sz="5400" b="1" dirty="0">
              <a:solidFill>
                <a:schemeClr val="bg1"/>
              </a:solidFill>
              <a:latin typeface="Roboto" pitchFamily="2" charset="0"/>
              <a:ea typeface="Roboto" pitchFamily="2"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50" fill="hold"/>
                                        <p:tgtEl>
                                          <p:spTgt spid="8"/>
                                        </p:tgtEl>
                                        <p:attrNameLst>
                                          <p:attrName>ppt_x</p:attrName>
                                        </p:attrNameLst>
                                      </p:cBhvr>
                                      <p:tavLst>
                                        <p:tav tm="0">
                                          <p:val>
                                            <p:strVal val="#ppt_x"/>
                                          </p:val>
                                        </p:tav>
                                        <p:tav tm="100000">
                                          <p:val>
                                            <p:strVal val="#ppt_x"/>
                                          </p:val>
                                        </p:tav>
                                      </p:tavLst>
                                    </p:anim>
                                    <p:anim calcmode="lin" valueType="num">
                                      <p:cBhvr additive="base">
                                        <p:cTn id="8" dur="3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50" fill="hold"/>
                                        <p:tgtEl>
                                          <p:spTgt spid="10"/>
                                        </p:tgtEl>
                                        <p:attrNameLst>
                                          <p:attrName>ppt_x</p:attrName>
                                        </p:attrNameLst>
                                      </p:cBhvr>
                                      <p:tavLst>
                                        <p:tav tm="0">
                                          <p:val>
                                            <p:strVal val="#ppt_x"/>
                                          </p:val>
                                        </p:tav>
                                        <p:tav tm="100000">
                                          <p:val>
                                            <p:strVal val="#ppt_x"/>
                                          </p:val>
                                        </p:tav>
                                      </p:tavLst>
                                    </p:anim>
                                    <p:anim calcmode="lin" valueType="num">
                                      <p:cBhvr additive="base">
                                        <p:cTn id="12" dur="3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350" fill="hold"/>
                                        <p:tgtEl>
                                          <p:spTgt spid="11"/>
                                        </p:tgtEl>
                                        <p:attrNameLst>
                                          <p:attrName>ppt_x</p:attrName>
                                        </p:attrNameLst>
                                      </p:cBhvr>
                                      <p:tavLst>
                                        <p:tav tm="0">
                                          <p:val>
                                            <p:strVal val="#ppt_x"/>
                                          </p:val>
                                        </p:tav>
                                        <p:tav tm="100000">
                                          <p:val>
                                            <p:strVal val="#ppt_x"/>
                                          </p:val>
                                        </p:tav>
                                      </p:tavLst>
                                    </p:anim>
                                    <p:anim calcmode="lin" valueType="num">
                                      <p:cBhvr additive="base">
                                        <p:cTn id="16" dur="3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350" fill="hold"/>
                                        <p:tgtEl>
                                          <p:spTgt spid="12"/>
                                        </p:tgtEl>
                                        <p:attrNameLst>
                                          <p:attrName>ppt_x</p:attrName>
                                        </p:attrNameLst>
                                      </p:cBhvr>
                                      <p:tavLst>
                                        <p:tav tm="0">
                                          <p:val>
                                            <p:strVal val="#ppt_x"/>
                                          </p:val>
                                        </p:tav>
                                        <p:tav tm="100000">
                                          <p:val>
                                            <p:strVal val="#ppt_x"/>
                                          </p:val>
                                        </p:tav>
                                      </p:tavLst>
                                    </p:anim>
                                    <p:anim calcmode="lin" valueType="num">
                                      <p:cBhvr additive="base">
                                        <p:cTn id="20" dur="3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mph" presetSubtype="0" accel="100000" fill="hold" grpId="1" nodeType="clickEffect">
                                  <p:stCondLst>
                                    <p:cond delay="0"/>
                                  </p:stCondLst>
                                  <p:childTnLst>
                                    <p:animScale>
                                      <p:cBhvr>
                                        <p:cTn id="24" dur="1000" fill="hold"/>
                                        <p:tgtEl>
                                          <p:spTgt spid="11"/>
                                        </p:tgtEl>
                                      </p:cBhvr>
                                      <p:by x="3000000" y="3000000"/>
                                    </p:animScale>
                                  </p:childTnLst>
                                </p:cTn>
                              </p:par>
                              <p:par>
                                <p:cTn id="25" presetID="6" presetClass="emph" presetSubtype="0" accel="100000" fill="hold" grpId="1" nodeType="withEffect">
                                  <p:stCondLst>
                                    <p:cond delay="350"/>
                                  </p:stCondLst>
                                  <p:childTnLst>
                                    <p:animScale>
                                      <p:cBhvr>
                                        <p:cTn id="26" dur="1000" fill="hold"/>
                                        <p:tgtEl>
                                          <p:spTgt spid="12"/>
                                        </p:tgtEl>
                                      </p:cBhvr>
                                      <p:by x="3000000" y="3000000"/>
                                    </p:animScale>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11" grpId="1" bldLvl="0" animBg="1"/>
      <p:bldP spid="12" grpId="0" bldLvl="0" animBg="1"/>
      <p:bldP spid="12" grpId="1" bldLvl="0" animBg="1"/>
      <p:bldP spid="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--自然的</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965" y="1196975"/>
            <a:ext cx="10798175" cy="1198880"/>
          </a:xfrm>
          <a:prstGeom prst="rect">
            <a:avLst/>
          </a:prstGeom>
          <a:noFill/>
        </p:spPr>
        <p:txBody>
          <a:bodyPr wrap="square" rtlCol="0" anchor="t">
            <a:spAutoFit/>
          </a:bodyPr>
          <a:p>
            <a:r>
              <a:rPr lang="zh-CN" altLang="en-US"/>
              <a:t> 现实中的力，比如重力，通常会影响物体的运动轨迹，更多的时候呈现的是曲线而不是直线。</a:t>
            </a:r>
            <a:endParaRPr lang="zh-CN" altLang="en-US"/>
          </a:p>
          <a:p>
            <a:endParaRPr lang="zh-CN" altLang="en-US"/>
          </a:p>
          <a:p>
            <a:r>
              <a:rPr lang="zh-CN" altLang="en-US">
                <a:sym typeface="+mn-ea"/>
              </a:rPr>
              <a:t>材料的形变也遵守曲线的运动轨迹。</a:t>
            </a:r>
            <a:endParaRPr lang="zh-CN" altLang="en-US"/>
          </a:p>
          <a:p>
            <a:endParaRPr lang="zh-CN" altLang="en-US"/>
          </a:p>
        </p:txBody>
      </p:sp>
      <p:sp>
        <p:nvSpPr>
          <p:cNvPr id="3" name="文本框 2"/>
          <p:cNvSpPr txBox="1"/>
          <p:nvPr/>
        </p:nvSpPr>
        <p:spPr>
          <a:xfrm>
            <a:off x="4826000" y="2967990"/>
            <a:ext cx="2540000" cy="645160"/>
          </a:xfrm>
          <a:prstGeom prst="rect">
            <a:avLst/>
          </a:prstGeom>
          <a:noFill/>
        </p:spPr>
        <p:txBody>
          <a:bodyPr wrap="square" rtlCol="0" anchor="t">
            <a:spAutoFit/>
          </a:bodyPr>
          <a:p>
            <a:r>
              <a:rPr lang="zh-CN" altLang="en-US"/>
              <a:t> </a:t>
            </a:r>
            <a:endParaRPr lang="zh-CN" altLang="en-US"/>
          </a:p>
          <a:p>
            <a:endParaRPr lang="zh-CN" altLang="en-US"/>
          </a:p>
        </p:txBody>
      </p:sp>
      <p:pic>
        <p:nvPicPr>
          <p:cNvPr id="4" name="图片 3" descr="Animation 4"/>
          <p:cNvPicPr>
            <a:picLocks noChangeAspect="1"/>
          </p:cNvPicPr>
          <p:nvPr/>
        </p:nvPicPr>
        <p:blipFill>
          <a:blip r:embed="rId4"/>
          <a:stretch>
            <a:fillRect/>
          </a:stretch>
        </p:blipFill>
        <p:spPr>
          <a:xfrm>
            <a:off x="1097280" y="2776220"/>
            <a:ext cx="3352165" cy="3323590"/>
          </a:xfrm>
          <a:prstGeom prst="rect">
            <a:avLst/>
          </a:prstGeom>
        </p:spPr>
      </p:pic>
      <p:pic>
        <p:nvPicPr>
          <p:cNvPr id="5" name="图片 4" descr="Animation 5"/>
          <p:cNvPicPr>
            <a:picLocks noChangeAspect="1"/>
          </p:cNvPicPr>
          <p:nvPr/>
        </p:nvPicPr>
        <p:blipFill>
          <a:blip r:embed="rId5"/>
          <a:stretch>
            <a:fillRect/>
          </a:stretch>
        </p:blipFill>
        <p:spPr>
          <a:xfrm>
            <a:off x="6525895" y="2700020"/>
            <a:ext cx="3285490" cy="3399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有意识的</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695960" y="1210945"/>
            <a:ext cx="10799445" cy="922020"/>
          </a:xfrm>
          <a:prstGeom prst="rect">
            <a:avLst/>
          </a:prstGeom>
          <a:noFill/>
        </p:spPr>
        <p:txBody>
          <a:bodyPr wrap="square" rtlCol="0" anchor="t">
            <a:spAutoFit/>
          </a:bodyPr>
          <a:p>
            <a:r>
              <a:rPr lang="zh-CN" altLang="en-US"/>
              <a:t> 当元素转换到视图中时，它和周围的其他元素会通过某种方式编排在一起，以此来定义它们之间的关系。</a:t>
            </a:r>
            <a:endParaRPr lang="zh-CN" altLang="en-US"/>
          </a:p>
          <a:p>
            <a:endParaRPr lang="zh-CN" altLang="en-US"/>
          </a:p>
          <a:p>
            <a:r>
              <a:rPr lang="zh-CN" altLang="en-US"/>
              <a:t>物体可以把其他的物体挤出视图</a:t>
            </a:r>
            <a:endParaRPr lang="zh-CN" altLang="en-US"/>
          </a:p>
        </p:txBody>
      </p:sp>
      <p:pic>
        <p:nvPicPr>
          <p:cNvPr id="4" name="图片 3" descr="Animation 7"/>
          <p:cNvPicPr>
            <a:picLocks noChangeAspect="1"/>
          </p:cNvPicPr>
          <p:nvPr/>
        </p:nvPicPr>
        <p:blipFill>
          <a:blip r:embed="rId4"/>
          <a:stretch>
            <a:fillRect/>
          </a:stretch>
        </p:blipFill>
        <p:spPr>
          <a:xfrm>
            <a:off x="6642735" y="2524760"/>
            <a:ext cx="3447415" cy="3094990"/>
          </a:xfrm>
          <a:prstGeom prst="rect">
            <a:avLst/>
          </a:prstGeom>
        </p:spPr>
      </p:pic>
      <p:pic>
        <p:nvPicPr>
          <p:cNvPr id="5" name="图片 4" descr="Animation 8"/>
          <p:cNvPicPr>
            <a:picLocks noChangeAspect="1"/>
          </p:cNvPicPr>
          <p:nvPr/>
        </p:nvPicPr>
        <p:blipFill>
          <a:blip r:embed="rId5"/>
          <a:stretch>
            <a:fillRect/>
          </a:stretch>
        </p:blipFill>
        <p:spPr>
          <a:xfrm>
            <a:off x="1529715" y="2741930"/>
            <a:ext cx="3371215" cy="3066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--有意义的</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83640"/>
            <a:ext cx="10799445" cy="1476375"/>
          </a:xfrm>
          <a:prstGeom prst="rect">
            <a:avLst/>
          </a:prstGeom>
          <a:noFill/>
        </p:spPr>
        <p:txBody>
          <a:bodyPr wrap="square" rtlCol="0" anchor="t">
            <a:spAutoFit/>
          </a:bodyPr>
          <a:p>
            <a:r>
              <a:rPr lang="zh-CN" altLang="en-US"/>
              <a:t> 行为转换可以指引用户前往下一个需要交互的地方。</a:t>
            </a:r>
            <a:endParaRPr lang="zh-CN" altLang="en-US"/>
          </a:p>
          <a:p>
            <a:r>
              <a:rPr lang="zh-CN" altLang="en-US"/>
              <a:t> </a:t>
            </a:r>
            <a:endParaRPr lang="zh-CN" altLang="en-US"/>
          </a:p>
          <a:p>
            <a:r>
              <a:rPr lang="zh-CN" altLang="en-US"/>
              <a:t>移动可以传达出不同的信息，比如说操作是否可执行。</a:t>
            </a:r>
            <a:endParaRPr lang="zh-CN" altLang="en-US"/>
          </a:p>
          <a:p>
            <a:endParaRPr lang="zh-CN" altLang="en-US"/>
          </a:p>
          <a:p>
            <a:r>
              <a:rPr lang="zh-CN" altLang="en-US"/>
              <a:t>动画可以引导用户注意到某些信息。</a:t>
            </a:r>
            <a:endParaRPr lang="zh-CN" altLang="en-US"/>
          </a:p>
        </p:txBody>
      </p:sp>
      <p:pic>
        <p:nvPicPr>
          <p:cNvPr id="3" name="图片 2" descr="Animation 9"/>
          <p:cNvPicPr>
            <a:picLocks noChangeAspect="1"/>
          </p:cNvPicPr>
          <p:nvPr/>
        </p:nvPicPr>
        <p:blipFill>
          <a:blip r:embed="rId4"/>
          <a:stretch>
            <a:fillRect/>
          </a:stretch>
        </p:blipFill>
        <p:spPr>
          <a:xfrm>
            <a:off x="455295" y="3581400"/>
            <a:ext cx="2762250" cy="2518410"/>
          </a:xfrm>
          <a:prstGeom prst="rect">
            <a:avLst/>
          </a:prstGeom>
        </p:spPr>
      </p:pic>
      <p:pic>
        <p:nvPicPr>
          <p:cNvPr id="4" name="图片 3" descr="Animation 10"/>
          <p:cNvPicPr>
            <a:picLocks noChangeAspect="1"/>
          </p:cNvPicPr>
          <p:nvPr/>
        </p:nvPicPr>
        <p:blipFill>
          <a:blip r:embed="rId5"/>
          <a:stretch>
            <a:fillRect/>
          </a:stretch>
        </p:blipFill>
        <p:spPr>
          <a:xfrm>
            <a:off x="4063365" y="3517265"/>
            <a:ext cx="2738755" cy="2582545"/>
          </a:xfrm>
          <a:prstGeom prst="rect">
            <a:avLst/>
          </a:prstGeom>
        </p:spPr>
      </p:pic>
      <p:pic>
        <p:nvPicPr>
          <p:cNvPr id="5" name="图片 4" descr="Animation 11"/>
          <p:cNvPicPr>
            <a:picLocks noChangeAspect="1"/>
          </p:cNvPicPr>
          <p:nvPr/>
        </p:nvPicPr>
        <p:blipFill>
          <a:blip r:embed="rId6"/>
          <a:stretch>
            <a:fillRect/>
          </a:stretch>
        </p:blipFill>
        <p:spPr>
          <a:xfrm>
            <a:off x="7460615" y="3581400"/>
            <a:ext cx="2716530" cy="2518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--运动的意义</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2" name="图片 1" descr="Animation 12"/>
          <p:cNvPicPr>
            <a:picLocks noChangeAspect="1"/>
          </p:cNvPicPr>
          <p:nvPr/>
        </p:nvPicPr>
        <p:blipFill>
          <a:blip r:embed="rId4"/>
          <a:stretch>
            <a:fillRect/>
          </a:stretch>
        </p:blipFill>
        <p:spPr>
          <a:xfrm>
            <a:off x="1994535" y="2125345"/>
            <a:ext cx="2523490" cy="4676775"/>
          </a:xfrm>
          <a:prstGeom prst="rect">
            <a:avLst/>
          </a:prstGeom>
        </p:spPr>
      </p:pic>
      <p:sp>
        <p:nvSpPr>
          <p:cNvPr id="4" name="文本框 3"/>
          <p:cNvSpPr txBox="1"/>
          <p:nvPr/>
        </p:nvSpPr>
        <p:spPr>
          <a:xfrm>
            <a:off x="735330" y="1198880"/>
            <a:ext cx="10798810" cy="368300"/>
          </a:xfrm>
          <a:prstGeom prst="rect">
            <a:avLst/>
          </a:prstGeom>
          <a:noFill/>
        </p:spPr>
        <p:txBody>
          <a:bodyPr wrap="square" rtlCol="0" anchor="t">
            <a:spAutoFit/>
          </a:bodyPr>
          <a:p>
            <a:r>
              <a:rPr lang="zh-CN" altLang="en-US"/>
              <a:t>从以下两个案例中，可以明显的看出运动所带来的好处：对比一下使用运动和不使用的效果。</a:t>
            </a:r>
            <a:endParaRPr lang="zh-CN" altLang="en-US"/>
          </a:p>
        </p:txBody>
      </p:sp>
      <p:pic>
        <p:nvPicPr>
          <p:cNvPr id="5" name="图片 4" descr="Animation 14"/>
          <p:cNvPicPr>
            <a:picLocks noChangeAspect="1"/>
          </p:cNvPicPr>
          <p:nvPr/>
        </p:nvPicPr>
        <p:blipFill>
          <a:blip r:embed="rId5"/>
          <a:stretch>
            <a:fillRect/>
          </a:stretch>
        </p:blipFill>
        <p:spPr>
          <a:xfrm>
            <a:off x="6840220" y="2042795"/>
            <a:ext cx="2670810" cy="4759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转场动画</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10243" name="图片 4" descr="b-6.gif"/>
          <p:cNvPicPr>
            <a:picLocks noChangeAspect="1"/>
          </p:cNvPicPr>
          <p:nvPr/>
        </p:nvPicPr>
        <p:blipFill>
          <a:blip r:embed="rId4"/>
          <a:stretch>
            <a:fillRect/>
          </a:stretch>
        </p:blipFill>
        <p:spPr>
          <a:xfrm>
            <a:off x="990918" y="1143318"/>
            <a:ext cx="3209925" cy="2408237"/>
          </a:xfrm>
          <a:prstGeom prst="rect">
            <a:avLst/>
          </a:prstGeom>
          <a:noFill/>
          <a:ln w="9525">
            <a:noFill/>
          </a:ln>
        </p:spPr>
      </p:pic>
      <p:pic>
        <p:nvPicPr>
          <p:cNvPr id="10244" name="图片 5" descr="b-7.gif"/>
          <p:cNvPicPr>
            <a:picLocks noChangeAspect="1"/>
          </p:cNvPicPr>
          <p:nvPr/>
        </p:nvPicPr>
        <p:blipFill>
          <a:blip r:embed="rId5"/>
          <a:stretch>
            <a:fillRect/>
          </a:stretch>
        </p:blipFill>
        <p:spPr>
          <a:xfrm>
            <a:off x="5792788" y="1143318"/>
            <a:ext cx="4362450" cy="2408237"/>
          </a:xfrm>
          <a:prstGeom prst="rect">
            <a:avLst/>
          </a:prstGeom>
          <a:noFill/>
          <a:ln w="9525">
            <a:noFill/>
          </a:ln>
        </p:spPr>
      </p:pic>
      <p:pic>
        <p:nvPicPr>
          <p:cNvPr id="10245" name="图片 10" descr="b-8.gif"/>
          <p:cNvPicPr>
            <a:picLocks noChangeAspect="1"/>
          </p:cNvPicPr>
          <p:nvPr/>
        </p:nvPicPr>
        <p:blipFill>
          <a:blip r:embed="rId6"/>
          <a:stretch>
            <a:fillRect/>
          </a:stretch>
        </p:blipFill>
        <p:spPr>
          <a:xfrm>
            <a:off x="990918" y="4196715"/>
            <a:ext cx="3411537" cy="2001838"/>
          </a:xfrm>
          <a:prstGeom prst="rect">
            <a:avLst/>
          </a:prstGeom>
          <a:noFill/>
          <a:ln w="9525">
            <a:noFill/>
          </a:ln>
        </p:spPr>
      </p:pic>
      <p:sp>
        <p:nvSpPr>
          <p:cNvPr id="2" name="文本框 1"/>
          <p:cNvSpPr txBox="1"/>
          <p:nvPr/>
        </p:nvSpPr>
        <p:spPr>
          <a:xfrm>
            <a:off x="991235" y="3587115"/>
            <a:ext cx="3209290" cy="521970"/>
          </a:xfrm>
          <a:prstGeom prst="rect">
            <a:avLst/>
          </a:prstGeom>
          <a:noFill/>
        </p:spPr>
        <p:txBody>
          <a:bodyPr wrap="square" rtlCol="0" anchor="t">
            <a:spAutoFit/>
          </a:bodyPr>
          <a:p>
            <a:r>
              <a:rPr lang="zh-CN" altLang="en-US" sz="1400"/>
              <a:t>通过过渡动画，表达界面之间的空间与层级关系，并且跨界面传递信息。</a:t>
            </a:r>
            <a:endParaRPr lang="zh-CN" altLang="en-US" sz="1400"/>
          </a:p>
        </p:txBody>
      </p:sp>
      <p:sp>
        <p:nvSpPr>
          <p:cNvPr id="3" name="文本框 2"/>
          <p:cNvSpPr txBox="1"/>
          <p:nvPr/>
        </p:nvSpPr>
        <p:spPr>
          <a:xfrm>
            <a:off x="5792470" y="3551555"/>
            <a:ext cx="4363085" cy="645160"/>
          </a:xfrm>
          <a:prstGeom prst="rect">
            <a:avLst/>
          </a:prstGeom>
          <a:noFill/>
        </p:spPr>
        <p:txBody>
          <a:bodyPr wrap="square" rtlCol="0" anchor="t">
            <a:spAutoFit/>
          </a:bodyPr>
          <a:p>
            <a:r>
              <a:rPr lang="zh-CN" altLang="en-US"/>
              <a:t>从父界面进入子界面，需要抬升子元素的海拔高度，并展开至整个屏幕，反之亦然。</a:t>
            </a:r>
            <a:endParaRPr lang="zh-CN" altLang="en-US"/>
          </a:p>
        </p:txBody>
      </p:sp>
      <p:sp>
        <p:nvSpPr>
          <p:cNvPr id="4" name="文本框 3"/>
          <p:cNvSpPr txBox="1"/>
          <p:nvPr/>
        </p:nvSpPr>
        <p:spPr>
          <a:xfrm>
            <a:off x="878840" y="6243955"/>
            <a:ext cx="3523615" cy="645160"/>
          </a:xfrm>
          <a:prstGeom prst="rect">
            <a:avLst/>
          </a:prstGeom>
          <a:noFill/>
        </p:spPr>
        <p:txBody>
          <a:bodyPr wrap="square" rtlCol="0" anchor="t">
            <a:spAutoFit/>
          </a:bodyPr>
          <a:p>
            <a:r>
              <a:rPr lang="zh-CN" altLang="en-US"/>
              <a:t>多个相似元素，动画的设计要有先后次序，起到引导视线的作用。</a:t>
            </a:r>
            <a:endParaRPr lang="zh-CN" altLang="en-US"/>
          </a:p>
        </p:txBody>
      </p:sp>
      <p:pic>
        <p:nvPicPr>
          <p:cNvPr id="5" name="图片 4" descr="b-9"/>
          <p:cNvPicPr>
            <a:picLocks noChangeAspect="1"/>
          </p:cNvPicPr>
          <p:nvPr/>
        </p:nvPicPr>
        <p:blipFill>
          <a:blip r:embed="rId7"/>
          <a:stretch>
            <a:fillRect/>
          </a:stretch>
        </p:blipFill>
        <p:spPr>
          <a:xfrm>
            <a:off x="5793105" y="4196715"/>
            <a:ext cx="2011680" cy="2357755"/>
          </a:xfrm>
          <a:prstGeom prst="rect">
            <a:avLst/>
          </a:prstGeom>
        </p:spPr>
      </p:pic>
      <p:sp>
        <p:nvSpPr>
          <p:cNvPr id="9" name="文本框 8"/>
          <p:cNvSpPr txBox="1"/>
          <p:nvPr/>
        </p:nvSpPr>
        <p:spPr>
          <a:xfrm>
            <a:off x="7804785" y="4875530"/>
            <a:ext cx="1458595" cy="1198880"/>
          </a:xfrm>
          <a:prstGeom prst="rect">
            <a:avLst/>
          </a:prstGeom>
          <a:noFill/>
        </p:spPr>
        <p:txBody>
          <a:bodyPr wrap="square" rtlCol="0" anchor="t">
            <a:spAutoFit/>
          </a:bodyPr>
          <a:p>
            <a:r>
              <a:rPr lang="zh-CN" altLang="en-US"/>
              <a:t>相似元素的运动，要符合统一的规律。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细节动画</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11267" name="图片 2" descr="b-10.gif"/>
          <p:cNvPicPr>
            <a:picLocks noChangeAspect="1"/>
          </p:cNvPicPr>
          <p:nvPr/>
        </p:nvPicPr>
        <p:blipFill>
          <a:blip r:embed="rId4"/>
          <a:stretch>
            <a:fillRect/>
          </a:stretch>
        </p:blipFill>
        <p:spPr>
          <a:xfrm>
            <a:off x="3809683" y="2015490"/>
            <a:ext cx="4572000" cy="4572000"/>
          </a:xfrm>
          <a:prstGeom prst="rect">
            <a:avLst/>
          </a:prstGeom>
          <a:noFill/>
          <a:ln w="9525">
            <a:noFill/>
          </a:ln>
        </p:spPr>
      </p:pic>
      <p:sp>
        <p:nvSpPr>
          <p:cNvPr id="2" name="文本框 1"/>
          <p:cNvSpPr txBox="1"/>
          <p:nvPr/>
        </p:nvSpPr>
        <p:spPr>
          <a:xfrm>
            <a:off x="735330" y="1184910"/>
            <a:ext cx="10798175" cy="368300"/>
          </a:xfrm>
          <a:prstGeom prst="rect">
            <a:avLst/>
          </a:prstGeom>
          <a:noFill/>
        </p:spPr>
        <p:txBody>
          <a:bodyPr wrap="square" rtlCol="0" anchor="t">
            <a:spAutoFit/>
          </a:bodyPr>
          <a:p>
            <a:r>
              <a:rPr lang="zh-CN" altLang="en-US"/>
              <a:t>通过图标的变化和一些细节来达到令人愉悦的效果。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颜色</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12291" name="图片 3" descr="a-4.png"/>
          <p:cNvPicPr>
            <a:picLocks noChangeAspect="1"/>
          </p:cNvPicPr>
          <p:nvPr/>
        </p:nvPicPr>
        <p:blipFill>
          <a:blip r:embed="rId4"/>
          <a:stretch>
            <a:fillRect/>
          </a:stretch>
        </p:blipFill>
        <p:spPr>
          <a:xfrm>
            <a:off x="735330" y="1049655"/>
            <a:ext cx="1938655" cy="1313815"/>
          </a:xfrm>
          <a:prstGeom prst="rect">
            <a:avLst/>
          </a:prstGeom>
          <a:noFill/>
          <a:ln w="9525">
            <a:noFill/>
          </a:ln>
        </p:spPr>
      </p:pic>
      <p:pic>
        <p:nvPicPr>
          <p:cNvPr id="12292" name="图片 4" descr="a-5.png"/>
          <p:cNvPicPr>
            <a:picLocks noChangeAspect="1"/>
          </p:cNvPicPr>
          <p:nvPr/>
        </p:nvPicPr>
        <p:blipFill>
          <a:blip r:embed="rId5"/>
          <a:stretch>
            <a:fillRect/>
          </a:stretch>
        </p:blipFill>
        <p:spPr>
          <a:xfrm>
            <a:off x="735330" y="2900045"/>
            <a:ext cx="1939290" cy="1313815"/>
          </a:xfrm>
          <a:prstGeom prst="rect">
            <a:avLst/>
          </a:prstGeom>
          <a:noFill/>
          <a:ln w="9525">
            <a:noFill/>
          </a:ln>
        </p:spPr>
      </p:pic>
      <p:pic>
        <p:nvPicPr>
          <p:cNvPr id="12294" name="图片 6" descr="a-8.png"/>
          <p:cNvPicPr>
            <a:picLocks noChangeAspect="1"/>
          </p:cNvPicPr>
          <p:nvPr/>
        </p:nvPicPr>
        <p:blipFill>
          <a:blip r:embed="rId6"/>
          <a:stretch>
            <a:fillRect/>
          </a:stretch>
        </p:blipFill>
        <p:spPr>
          <a:xfrm>
            <a:off x="9654223" y="2738120"/>
            <a:ext cx="2247900" cy="2746375"/>
          </a:xfrm>
          <a:prstGeom prst="rect">
            <a:avLst/>
          </a:prstGeom>
          <a:noFill/>
          <a:ln w="9525">
            <a:noFill/>
          </a:ln>
        </p:spPr>
      </p:pic>
      <p:sp>
        <p:nvSpPr>
          <p:cNvPr id="2" name="文本框 1"/>
          <p:cNvSpPr txBox="1"/>
          <p:nvPr/>
        </p:nvSpPr>
        <p:spPr>
          <a:xfrm>
            <a:off x="2924175" y="1049655"/>
            <a:ext cx="7538720" cy="922020"/>
          </a:xfrm>
          <a:prstGeom prst="rect">
            <a:avLst/>
          </a:prstGeom>
          <a:noFill/>
        </p:spPr>
        <p:txBody>
          <a:bodyPr wrap="square" rtlCol="0" anchor="t">
            <a:spAutoFit/>
          </a:bodyPr>
          <a:p>
            <a:r>
              <a:rPr lang="zh-CN" altLang="en-US"/>
              <a:t>主体色</a:t>
            </a:r>
            <a:endParaRPr lang="zh-CN" altLang="en-US"/>
          </a:p>
          <a:p>
            <a:endParaRPr lang="zh-CN" altLang="en-US"/>
          </a:p>
          <a:p>
            <a:r>
              <a:rPr lang="zh-CN" altLang="en-US"/>
              <a:t>调色板中的主体色应当被广泛的应用在多个屏幕和组件当中。</a:t>
            </a:r>
            <a:endParaRPr lang="zh-CN" altLang="en-US"/>
          </a:p>
        </p:txBody>
      </p:sp>
      <p:sp>
        <p:nvSpPr>
          <p:cNvPr id="3" name="文本框 2"/>
          <p:cNvSpPr txBox="1"/>
          <p:nvPr/>
        </p:nvSpPr>
        <p:spPr>
          <a:xfrm>
            <a:off x="2924175" y="2900045"/>
            <a:ext cx="5907405" cy="2584450"/>
          </a:xfrm>
          <a:prstGeom prst="rect">
            <a:avLst/>
          </a:prstGeom>
          <a:noFill/>
        </p:spPr>
        <p:txBody>
          <a:bodyPr wrap="square" rtlCol="0" anchor="t">
            <a:spAutoFit/>
          </a:bodyPr>
          <a:p>
            <a:r>
              <a:rPr lang="zh-CN" altLang="en-US"/>
              <a:t>强调色</a:t>
            </a:r>
            <a:endParaRPr lang="zh-CN" altLang="en-US"/>
          </a:p>
          <a:p>
            <a:endParaRPr lang="zh-CN" altLang="en-US"/>
          </a:p>
          <a:p>
            <a:r>
              <a:rPr lang="zh-CN" altLang="en-US"/>
              <a:t>强调色应当被用在浮动按钮或者可交互的元素中，包括：</a:t>
            </a:r>
            <a:endParaRPr lang="zh-CN" altLang="en-US"/>
          </a:p>
          <a:p>
            <a:endParaRPr lang="zh-CN" altLang="en-US"/>
          </a:p>
          <a:p>
            <a:r>
              <a:rPr lang="zh-CN" altLang="en-US"/>
              <a:t>文本框和光标</a:t>
            </a:r>
            <a:endParaRPr lang="zh-CN" altLang="en-US"/>
          </a:p>
          <a:p>
            <a:r>
              <a:rPr lang="zh-CN" altLang="en-US"/>
              <a:t>文本选中</a:t>
            </a:r>
            <a:endParaRPr lang="zh-CN" altLang="en-US"/>
          </a:p>
          <a:p>
            <a:r>
              <a:rPr lang="zh-CN" altLang="en-US"/>
              <a:t>进度条</a:t>
            </a:r>
            <a:endParaRPr lang="zh-CN" altLang="en-US"/>
          </a:p>
          <a:p>
            <a:r>
              <a:rPr lang="zh-CN" altLang="en-US"/>
              <a:t>选择控件、按钮、以及滑块</a:t>
            </a:r>
            <a:endParaRPr lang="zh-CN" altLang="en-US"/>
          </a:p>
          <a:p>
            <a:r>
              <a:rPr lang="zh-CN" altLang="en-US"/>
              <a:t>链接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颜色</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13315" name="图片 2" descr="a-10.png"/>
          <p:cNvPicPr>
            <a:picLocks noChangeAspect="1"/>
          </p:cNvPicPr>
          <p:nvPr/>
        </p:nvPicPr>
        <p:blipFill>
          <a:blip r:embed="rId4"/>
          <a:stretch>
            <a:fillRect/>
          </a:stretch>
        </p:blipFill>
        <p:spPr>
          <a:xfrm>
            <a:off x="2763838" y="1501140"/>
            <a:ext cx="3524250" cy="2781300"/>
          </a:xfrm>
          <a:prstGeom prst="rect">
            <a:avLst/>
          </a:prstGeom>
          <a:noFill/>
          <a:ln w="9525">
            <a:noFill/>
          </a:ln>
        </p:spPr>
      </p:pic>
      <p:pic>
        <p:nvPicPr>
          <p:cNvPr id="13316" name="图片 7" descr="a-11.png"/>
          <p:cNvPicPr>
            <a:picLocks noChangeAspect="1"/>
          </p:cNvPicPr>
          <p:nvPr/>
        </p:nvPicPr>
        <p:blipFill>
          <a:blip r:embed="rId5"/>
          <a:stretch>
            <a:fillRect/>
          </a:stretch>
        </p:blipFill>
        <p:spPr>
          <a:xfrm>
            <a:off x="6527800" y="1501140"/>
            <a:ext cx="3524250" cy="2781300"/>
          </a:xfrm>
          <a:prstGeom prst="rect">
            <a:avLst/>
          </a:prstGeom>
          <a:noFill/>
          <a:ln w="9525">
            <a:noFill/>
          </a:ln>
        </p:spPr>
      </p:pic>
      <p:sp>
        <p:nvSpPr>
          <p:cNvPr id="13317" name="文本框 9"/>
          <p:cNvSpPr/>
          <p:nvPr/>
        </p:nvSpPr>
        <p:spPr>
          <a:xfrm>
            <a:off x="2764155" y="4690110"/>
            <a:ext cx="6891655" cy="1599565"/>
          </a:xfrm>
          <a:prstGeom prst="rect">
            <a:avLst/>
          </a:prstGeom>
          <a:noFill/>
          <a:ln w="9525">
            <a:noFill/>
          </a:ln>
        </p:spPr>
        <p:txBody>
          <a:bodyPr wrap="square" anchor="t">
            <a:spAutoFit/>
          </a:bodyPr>
          <a:p>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黑色：</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[87%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普通文字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[54%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减淡文字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[26%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禁用状态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提示文字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[12%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分隔线</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endParaRPr lang="en-US" altLang="x-none" sz="1400" dirty="0">
              <a:solidFill>
                <a:srgbClr val="000000"/>
              </a:solidFill>
              <a:latin typeface="微软雅黑" panose="020B0503020204020204" charset="-122"/>
              <a:ea typeface="微软雅黑" panose="020B0503020204020204" charset="-122"/>
              <a:sym typeface="微软雅黑" panose="020B0503020204020204" charset="-122"/>
            </a:endParaRPr>
          </a:p>
          <a:p>
            <a:endParaRPr lang="zh-CN" altLang="en-US" sz="1400" dirty="0">
              <a:solidFill>
                <a:srgbClr val="000000"/>
              </a:solidFill>
              <a:latin typeface="微软雅黑" panose="020B0503020204020204" charset="-122"/>
              <a:ea typeface="微软雅黑" panose="020B0503020204020204" charset="-122"/>
              <a:sym typeface="微软雅黑" panose="020B0503020204020204" charset="-122"/>
            </a:endParaRPr>
          </a:p>
          <a:p>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白色：</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[100%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普通文字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[70%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减淡文字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[30%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禁用状态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提示文字</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[12%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分隔线</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endParaRPr lang="en-US" altLang="x-none" sz="1400" dirty="0">
              <a:solidFill>
                <a:srgbClr val="000000"/>
              </a:solidFill>
              <a:latin typeface="微软雅黑" panose="020B0503020204020204" charset="-122"/>
              <a:ea typeface="微软雅黑" panose="020B0503020204020204" charset="-122"/>
              <a:sym typeface="微软雅黑" panose="020B0503020204020204" charset="-122"/>
            </a:endParaRPr>
          </a:p>
          <a:p>
            <a:endParaRPr lang="zh-CN" altLang="en-US" sz="1400" dirty="0">
              <a:solidFill>
                <a:srgbClr val="000000"/>
              </a:solidFill>
              <a:latin typeface="微软雅黑" panose="020B0503020204020204" charset="-122"/>
              <a:ea typeface="微软雅黑" panose="020B0503020204020204" charset="-122"/>
              <a:sym typeface="微软雅黑" panose="020B0503020204020204" charset="-122"/>
            </a:endParaRPr>
          </a:p>
          <a:p>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小图标    黑色：</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[54%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正常状态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[26%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禁用状态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endParaRPr lang="en-US" altLang="x-none" sz="1400" dirty="0">
              <a:solidFill>
                <a:srgbClr val="000000"/>
              </a:solidFill>
              <a:latin typeface="微软雅黑" panose="020B0503020204020204" charset="-122"/>
              <a:ea typeface="微软雅黑" panose="020B0503020204020204" charset="-122"/>
              <a:sym typeface="微软雅黑" panose="020B0503020204020204" charset="-122"/>
            </a:endParaRPr>
          </a:p>
          <a:p>
            <a:endParaRPr lang="zh-CN" altLang="en-US" sz="1400" dirty="0">
              <a:solidFill>
                <a:srgbClr val="000000"/>
              </a:solidFill>
              <a:latin typeface="微软雅黑" panose="020B0503020204020204" charset="-122"/>
              <a:ea typeface="微软雅黑" panose="020B0503020204020204" charset="-122"/>
              <a:sym typeface="微软雅黑" panose="020B0503020204020204" charset="-122"/>
            </a:endParaRPr>
          </a:p>
          <a:p>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小图标    白色：</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[100%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正常状态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 [30% </a:t>
            </a:r>
            <a:r>
              <a:rPr lang="zh-CN" altLang="en-US" sz="1400" dirty="0">
                <a:solidFill>
                  <a:srgbClr val="000000"/>
                </a:solidFill>
                <a:latin typeface="微软雅黑" panose="020B0503020204020204" charset="-122"/>
                <a:ea typeface="微软雅黑" panose="020B0503020204020204" charset="-122"/>
                <a:sym typeface="微软雅黑" panose="020B0503020204020204" charset="-122"/>
              </a:rPr>
              <a:t>禁用状态</a:t>
            </a:r>
            <a:r>
              <a:rPr lang="en-US" altLang="x-none" sz="1400" dirty="0">
                <a:solidFill>
                  <a:srgbClr val="000000"/>
                </a:solidFill>
                <a:latin typeface="微软雅黑" panose="020B0503020204020204" charset="-122"/>
                <a:ea typeface="微软雅黑" panose="020B0503020204020204" charset="-122"/>
                <a:sym typeface="微软雅黑" panose="020B0503020204020204" charset="-122"/>
              </a:rPr>
              <a:t>]</a:t>
            </a:r>
            <a:endParaRPr lang="en-US" altLang="x-none" sz="1400"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文字</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字体</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07440"/>
            <a:ext cx="10798810" cy="368300"/>
          </a:xfrm>
          <a:prstGeom prst="rect">
            <a:avLst/>
          </a:prstGeom>
          <a:noFill/>
        </p:spPr>
        <p:txBody>
          <a:bodyPr wrap="square" rtlCol="0" anchor="t">
            <a:spAutoFit/>
          </a:bodyPr>
          <a:p>
            <a:r>
              <a:rPr lang="zh-CN" altLang="en-US"/>
              <a:t>英文字体使用Roboto，中文字体使用Noto。</a:t>
            </a:r>
            <a:endParaRPr lang="zh-CN" altLang="en-US"/>
          </a:p>
        </p:txBody>
      </p:sp>
      <p:pic>
        <p:nvPicPr>
          <p:cNvPr id="3" name="图片 2"/>
          <p:cNvPicPr>
            <a:picLocks noChangeAspect="1"/>
          </p:cNvPicPr>
          <p:nvPr/>
        </p:nvPicPr>
        <p:blipFill>
          <a:blip r:embed="rId4"/>
          <a:stretch>
            <a:fillRect/>
          </a:stretch>
        </p:blipFill>
        <p:spPr>
          <a:xfrm>
            <a:off x="735330" y="1586865"/>
            <a:ext cx="4221480" cy="4221480"/>
          </a:xfrm>
          <a:prstGeom prst="rect">
            <a:avLst/>
          </a:prstGeom>
        </p:spPr>
      </p:pic>
      <p:pic>
        <p:nvPicPr>
          <p:cNvPr id="4" name="图片 3"/>
          <p:cNvPicPr>
            <a:picLocks noChangeAspect="1"/>
          </p:cNvPicPr>
          <p:nvPr/>
        </p:nvPicPr>
        <p:blipFill>
          <a:blip r:embed="rId4"/>
          <a:stretch>
            <a:fillRect/>
          </a:stretch>
        </p:blipFill>
        <p:spPr>
          <a:xfrm>
            <a:off x="5859780" y="1586865"/>
            <a:ext cx="4481830" cy="4221480"/>
          </a:xfrm>
          <a:prstGeom prst="rect">
            <a:avLst/>
          </a:prstGeom>
        </p:spPr>
      </p:pic>
      <p:sp>
        <p:nvSpPr>
          <p:cNvPr id="5" name="文本框 4"/>
          <p:cNvSpPr txBox="1"/>
          <p:nvPr/>
        </p:nvSpPr>
        <p:spPr>
          <a:xfrm>
            <a:off x="735330" y="5808345"/>
            <a:ext cx="4221480" cy="645160"/>
          </a:xfrm>
          <a:prstGeom prst="rect">
            <a:avLst/>
          </a:prstGeom>
          <a:noFill/>
        </p:spPr>
        <p:txBody>
          <a:bodyPr wrap="square" rtlCol="0" anchor="t">
            <a:spAutoFit/>
          </a:bodyPr>
          <a:p>
            <a:r>
              <a:rPr lang="zh-CN" altLang="en-US"/>
              <a:t>Roboto有6种字重：Thin、Light、Regular、Medium、Bold 和 Black。</a:t>
            </a:r>
            <a:endParaRPr lang="zh-CN" altLang="en-US"/>
          </a:p>
        </p:txBody>
      </p:sp>
      <p:sp>
        <p:nvSpPr>
          <p:cNvPr id="9" name="文本框 8"/>
          <p:cNvSpPr txBox="1"/>
          <p:nvPr/>
        </p:nvSpPr>
        <p:spPr>
          <a:xfrm>
            <a:off x="5859780" y="5808345"/>
            <a:ext cx="4482465" cy="645160"/>
          </a:xfrm>
          <a:prstGeom prst="rect">
            <a:avLst/>
          </a:prstGeom>
          <a:noFill/>
        </p:spPr>
        <p:txBody>
          <a:bodyPr wrap="square" rtlCol="0" anchor="t">
            <a:spAutoFit/>
          </a:bodyPr>
          <a:p>
            <a:r>
              <a:rPr lang="zh-CN" altLang="en-US"/>
              <a:t>Noto有7种字重：Thin, Light、DemiLight、Regular、Medium、Bold 和 Black。</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文字</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排版</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10" name="文本框 9"/>
          <p:cNvSpPr txBox="1"/>
          <p:nvPr/>
        </p:nvSpPr>
        <p:spPr>
          <a:xfrm>
            <a:off x="735965" y="1305560"/>
            <a:ext cx="10798175" cy="2861310"/>
          </a:xfrm>
          <a:prstGeom prst="rect">
            <a:avLst/>
          </a:prstGeom>
          <a:noFill/>
        </p:spPr>
        <p:txBody>
          <a:bodyPr wrap="square" rtlCol="0" anchor="t">
            <a:spAutoFit/>
          </a:bodyPr>
          <a:p>
            <a:r>
              <a:rPr lang="zh-CN" altLang="en-US"/>
              <a:t>常用字号：</a:t>
            </a:r>
            <a:endParaRPr lang="zh-CN" altLang="en-US"/>
          </a:p>
          <a:p>
            <a:endParaRPr lang="zh-CN" altLang="en-US"/>
          </a:p>
          <a:p>
            <a:r>
              <a:rPr lang="zh-CN" altLang="en-US"/>
              <a:t>12sp 小字提示</a:t>
            </a:r>
            <a:endParaRPr lang="zh-CN" altLang="en-US"/>
          </a:p>
          <a:p>
            <a:r>
              <a:rPr lang="zh-CN" altLang="en-US"/>
              <a:t>14sp（桌面端13sp） 正文/按钮文字</a:t>
            </a:r>
            <a:endParaRPr lang="zh-CN" altLang="en-US"/>
          </a:p>
          <a:p>
            <a:r>
              <a:rPr lang="zh-CN" altLang="en-US"/>
              <a:t>16sp（桌面端15sp） 小标题</a:t>
            </a:r>
            <a:endParaRPr lang="zh-CN" altLang="en-US"/>
          </a:p>
          <a:p>
            <a:r>
              <a:rPr lang="zh-CN" altLang="en-US"/>
              <a:t>20sp Appbar文字</a:t>
            </a:r>
            <a:endParaRPr lang="zh-CN" altLang="en-US"/>
          </a:p>
          <a:p>
            <a:r>
              <a:rPr lang="zh-CN" altLang="en-US"/>
              <a:t>24sp 大标题</a:t>
            </a:r>
            <a:endParaRPr lang="zh-CN" altLang="en-US"/>
          </a:p>
          <a:p>
            <a:r>
              <a:rPr lang="zh-CN" altLang="en-US"/>
              <a:t>34sp/45sp/56sp/112sp 超大号文字</a:t>
            </a:r>
            <a:endParaRPr lang="zh-CN" altLang="en-US"/>
          </a:p>
          <a:p>
            <a:endParaRPr lang="zh-CN" altLang="en-US"/>
          </a:p>
          <a:p>
            <a:r>
              <a:rPr lang="zh-CN" altLang="en-US"/>
              <a:t>长篇幅正文，每行建议60字符（英文）左右。短文本，建议每行30字符（英文）左右。</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5" name="Google Material design_高清">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4605" y="-1905"/>
            <a:ext cx="12221210" cy="686181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5000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布局</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10" name="图片 9"/>
          <p:cNvPicPr>
            <a:picLocks noChangeAspect="1"/>
          </p:cNvPicPr>
          <p:nvPr/>
        </p:nvPicPr>
        <p:blipFill>
          <a:blip r:embed="rId4"/>
          <a:stretch>
            <a:fillRect/>
          </a:stretch>
        </p:blipFill>
        <p:spPr>
          <a:xfrm>
            <a:off x="7535545" y="901700"/>
            <a:ext cx="3291840" cy="5861685"/>
          </a:xfrm>
          <a:prstGeom prst="rect">
            <a:avLst/>
          </a:prstGeom>
        </p:spPr>
      </p:pic>
      <p:sp>
        <p:nvSpPr>
          <p:cNvPr id="11" name="文本框 10"/>
          <p:cNvSpPr txBox="1"/>
          <p:nvPr/>
        </p:nvSpPr>
        <p:spPr>
          <a:xfrm>
            <a:off x="735330" y="1155065"/>
            <a:ext cx="6532880" cy="4799965"/>
          </a:xfrm>
          <a:prstGeom prst="rect">
            <a:avLst/>
          </a:prstGeom>
          <a:noFill/>
        </p:spPr>
        <p:txBody>
          <a:bodyPr wrap="square" rtlCol="0" anchor="t">
            <a:spAutoFit/>
          </a:bodyPr>
          <a:p>
            <a:r>
              <a:rPr lang="zh-CN" altLang="en-US"/>
              <a:t>所有可操作元素最小点击区域尺寸：48dp X 48dp。</a:t>
            </a:r>
            <a:endParaRPr lang="zh-CN" altLang="en-US"/>
          </a:p>
          <a:p>
            <a:endParaRPr lang="zh-CN" altLang="en-US"/>
          </a:p>
          <a:p>
            <a:r>
              <a:rPr lang="zh-CN" altLang="en-US"/>
              <a:t>栅格系统的最小单位是8dp，一切距离、尺寸都应该是8dp的整数倍。以下是一些常见的尺寸与距离：</a:t>
            </a:r>
            <a:endParaRPr lang="zh-CN" altLang="en-US"/>
          </a:p>
          <a:p>
            <a:endParaRPr lang="zh-CN" altLang="en-US"/>
          </a:p>
          <a:p>
            <a:r>
              <a:rPr lang="zh-CN" altLang="en-US"/>
              <a:t>顶部状态栏高度：24dp</a:t>
            </a:r>
            <a:endParaRPr lang="zh-CN" altLang="en-US"/>
          </a:p>
          <a:p>
            <a:r>
              <a:rPr lang="zh-CN" altLang="en-US"/>
              <a:t>Appbar最小高度：56dp</a:t>
            </a:r>
            <a:endParaRPr lang="zh-CN" altLang="en-US"/>
          </a:p>
          <a:p>
            <a:r>
              <a:rPr lang="zh-CN" altLang="en-US"/>
              <a:t>底部导航栏高度：48dp</a:t>
            </a:r>
            <a:endParaRPr lang="zh-CN" altLang="en-US"/>
          </a:p>
          <a:p>
            <a:r>
              <a:rPr lang="zh-CN" altLang="en-US"/>
              <a:t>悬浮按钮尺寸：56x56dp/40x40dp</a:t>
            </a:r>
            <a:endParaRPr lang="zh-CN" altLang="en-US"/>
          </a:p>
          <a:p>
            <a:r>
              <a:rPr lang="zh-CN" altLang="en-US"/>
              <a:t>用户头像尺寸：64x64dp/40x40dp</a:t>
            </a:r>
            <a:endParaRPr lang="zh-CN" altLang="en-US"/>
          </a:p>
          <a:p>
            <a:r>
              <a:rPr lang="zh-CN" altLang="en-US"/>
              <a:t>小图标点击区域：48x48dp</a:t>
            </a:r>
            <a:endParaRPr lang="zh-CN" altLang="en-US"/>
          </a:p>
          <a:p>
            <a:r>
              <a:rPr lang="zh-CN" altLang="en-US"/>
              <a:t>侧边抽屉到屏幕右边的距离：56dp</a:t>
            </a:r>
            <a:endParaRPr lang="zh-CN" altLang="en-US"/>
          </a:p>
          <a:p>
            <a:r>
              <a:rPr lang="zh-CN" altLang="en-US"/>
              <a:t>卡片间距：8dp</a:t>
            </a:r>
            <a:endParaRPr lang="zh-CN" altLang="en-US"/>
          </a:p>
          <a:p>
            <a:r>
              <a:rPr lang="zh-CN" altLang="en-US"/>
              <a:t>分隔线上下留白：8dp</a:t>
            </a:r>
            <a:endParaRPr lang="zh-CN" altLang="en-US"/>
          </a:p>
          <a:p>
            <a:r>
              <a:rPr lang="zh-CN" altLang="en-US"/>
              <a:t>大多元素的留白距离：16dp</a:t>
            </a:r>
            <a:endParaRPr lang="zh-CN" altLang="en-US"/>
          </a:p>
          <a:p>
            <a:r>
              <a:rPr lang="zh-CN" altLang="en-US"/>
              <a:t>屏幕左右对齐基线：16dp</a:t>
            </a:r>
            <a:endParaRPr lang="zh-CN" altLang="en-US"/>
          </a:p>
          <a:p>
            <a:r>
              <a:rPr lang="zh-CN" altLang="en-US"/>
              <a:t>文字左侧对齐基线：72dp</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--Bottom sheets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25220"/>
            <a:ext cx="10798810" cy="368300"/>
          </a:xfrm>
          <a:prstGeom prst="rect">
            <a:avLst/>
          </a:prstGeom>
          <a:noFill/>
        </p:spPr>
        <p:txBody>
          <a:bodyPr wrap="square" rtlCol="0" anchor="t">
            <a:spAutoFit/>
          </a:bodyPr>
          <a:p>
            <a:r>
              <a:rPr lang="zh-CN" altLang="en-US"/>
              <a:t>通常以列表形式出现，支持上下滚动。也可以是网格式的。</a:t>
            </a:r>
            <a:endParaRPr lang="zh-CN" altLang="en-US"/>
          </a:p>
        </p:txBody>
      </p:sp>
      <p:pic>
        <p:nvPicPr>
          <p:cNvPr id="3" name="图片 2"/>
          <p:cNvPicPr>
            <a:picLocks noChangeAspect="1"/>
          </p:cNvPicPr>
          <p:nvPr/>
        </p:nvPicPr>
        <p:blipFill>
          <a:blip r:embed="rId4"/>
          <a:stretch>
            <a:fillRect/>
          </a:stretch>
        </p:blipFill>
        <p:spPr>
          <a:xfrm>
            <a:off x="735330" y="2070100"/>
            <a:ext cx="2527935" cy="4495165"/>
          </a:xfrm>
          <a:prstGeom prst="rect">
            <a:avLst/>
          </a:prstGeom>
        </p:spPr>
      </p:pic>
      <p:pic>
        <p:nvPicPr>
          <p:cNvPr id="4" name="图片 3"/>
          <p:cNvPicPr>
            <a:picLocks noChangeAspect="1"/>
          </p:cNvPicPr>
          <p:nvPr/>
        </p:nvPicPr>
        <p:blipFill>
          <a:blip r:embed="rId5"/>
          <a:stretch>
            <a:fillRect/>
          </a:stretch>
        </p:blipFill>
        <p:spPr>
          <a:xfrm>
            <a:off x="3832860" y="2794000"/>
            <a:ext cx="3428365" cy="3771265"/>
          </a:xfrm>
          <a:prstGeom prst="rect">
            <a:avLst/>
          </a:prstGeom>
        </p:spPr>
      </p:pic>
      <p:pic>
        <p:nvPicPr>
          <p:cNvPr id="5" name="图片 4"/>
          <p:cNvPicPr>
            <a:picLocks noChangeAspect="1"/>
          </p:cNvPicPr>
          <p:nvPr/>
        </p:nvPicPr>
        <p:blipFill>
          <a:blip r:embed="rId6"/>
          <a:stretch>
            <a:fillRect/>
          </a:stretch>
        </p:blipFill>
        <p:spPr>
          <a:xfrm>
            <a:off x="7736205" y="2070735"/>
            <a:ext cx="2527300" cy="4494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--Buttons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2" name="图片 1"/>
          <p:cNvPicPr>
            <a:picLocks noChangeAspect="1"/>
          </p:cNvPicPr>
          <p:nvPr/>
        </p:nvPicPr>
        <p:blipFill>
          <a:blip r:embed="rId4"/>
          <a:stretch>
            <a:fillRect/>
          </a:stretch>
        </p:blipFill>
        <p:spPr>
          <a:xfrm>
            <a:off x="195580" y="2910840"/>
            <a:ext cx="3428365" cy="2438400"/>
          </a:xfrm>
          <a:prstGeom prst="rect">
            <a:avLst/>
          </a:prstGeom>
        </p:spPr>
      </p:pic>
      <p:pic>
        <p:nvPicPr>
          <p:cNvPr id="3" name="图片 2"/>
          <p:cNvPicPr>
            <a:picLocks noChangeAspect="1"/>
          </p:cNvPicPr>
          <p:nvPr/>
        </p:nvPicPr>
        <p:blipFill>
          <a:blip r:embed="rId5"/>
          <a:stretch>
            <a:fillRect/>
          </a:stretch>
        </p:blipFill>
        <p:spPr>
          <a:xfrm>
            <a:off x="4150995" y="2910840"/>
            <a:ext cx="3428365" cy="2438400"/>
          </a:xfrm>
          <a:prstGeom prst="rect">
            <a:avLst/>
          </a:prstGeom>
        </p:spPr>
      </p:pic>
      <p:pic>
        <p:nvPicPr>
          <p:cNvPr id="4" name="图片 3"/>
          <p:cNvPicPr>
            <a:picLocks noChangeAspect="1"/>
          </p:cNvPicPr>
          <p:nvPr/>
        </p:nvPicPr>
        <p:blipFill>
          <a:blip r:embed="rId6"/>
          <a:stretch>
            <a:fillRect/>
          </a:stretch>
        </p:blipFill>
        <p:spPr>
          <a:xfrm>
            <a:off x="8105775" y="2910840"/>
            <a:ext cx="3428365" cy="2438400"/>
          </a:xfrm>
          <a:prstGeom prst="rect">
            <a:avLst/>
          </a:prstGeom>
        </p:spPr>
      </p:pic>
      <p:sp>
        <p:nvSpPr>
          <p:cNvPr id="5" name="文本框 4"/>
          <p:cNvSpPr txBox="1"/>
          <p:nvPr/>
        </p:nvSpPr>
        <p:spPr>
          <a:xfrm>
            <a:off x="735330" y="1002030"/>
            <a:ext cx="10798175" cy="1476375"/>
          </a:xfrm>
          <a:prstGeom prst="rect">
            <a:avLst/>
          </a:prstGeom>
          <a:noFill/>
        </p:spPr>
        <p:txBody>
          <a:bodyPr wrap="square" rtlCol="0" anchor="t">
            <a:spAutoFit/>
          </a:bodyPr>
          <a:p>
            <a:r>
              <a:rPr lang="zh-CN" altLang="en-US"/>
              <a:t>按钮分为悬浮按钮、凸起按钮和扁平按钮3种。重要性如下递减</a:t>
            </a:r>
            <a:endParaRPr lang="zh-CN" altLang="en-US"/>
          </a:p>
          <a:p>
            <a:endParaRPr lang="zh-CN" altLang="en-US"/>
          </a:p>
          <a:p>
            <a:r>
              <a:rPr lang="zh-CN" altLang="en-US"/>
              <a:t>最重要且随处用到的操作，建议使用悬浮按钮。</a:t>
            </a:r>
            <a:endParaRPr lang="zh-CN" altLang="en-US"/>
          </a:p>
          <a:p>
            <a:r>
              <a:rPr lang="zh-CN" altLang="en-US"/>
              <a:t>信息较多时，选用凸起按钮可以有效突出重要操作，但注意纸片不要叠太多层。</a:t>
            </a:r>
            <a:endParaRPr lang="zh-CN" altLang="en-US"/>
          </a:p>
          <a:p>
            <a:r>
              <a:rPr lang="zh-CN" altLang="en-US"/>
              <a:t>扁平按钮适合用在简单的界面，例如对话框中。</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--Cards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139190"/>
            <a:ext cx="10798810" cy="3415030"/>
          </a:xfrm>
          <a:prstGeom prst="rect">
            <a:avLst/>
          </a:prstGeom>
          <a:noFill/>
        </p:spPr>
        <p:txBody>
          <a:bodyPr wrap="square" rtlCol="0" anchor="t">
            <a:spAutoFit/>
          </a:bodyPr>
          <a:p>
            <a:r>
              <a:rPr lang="zh-CN" altLang="en-US"/>
              <a:t>即使在同一个列表中，卡片的内容和布局方式也可以不一样。</a:t>
            </a:r>
            <a:endParaRPr lang="zh-CN" altLang="en-US"/>
          </a:p>
          <a:p>
            <a:r>
              <a:rPr lang="zh-CN" altLang="en-US"/>
              <a:t>卡片统一带有2dp的圆角。</a:t>
            </a:r>
            <a:endParaRPr lang="zh-CN" altLang="en-US"/>
          </a:p>
          <a:p>
            <a:r>
              <a:rPr lang="zh-CN" altLang="en-US"/>
              <a:t>卡片最多有两块操作区域。辅助操作区至多包含两个操作项，更多操作需要使用下拉菜单。其余部分都是主操作区。</a:t>
            </a:r>
            <a:endParaRPr lang="zh-CN" altLang="en-US"/>
          </a:p>
          <a:p>
            <a:endParaRPr lang="zh-CN" altLang="en-US"/>
          </a:p>
          <a:p>
            <a:r>
              <a:rPr lang="zh-CN" altLang="en-US"/>
              <a:t>在以下情况考虑使用卡片：</a:t>
            </a:r>
            <a:endParaRPr lang="zh-CN" altLang="en-US"/>
          </a:p>
          <a:p>
            <a:pPr marL="285750" indent="-285750">
              <a:buFont typeface="Arial" panose="020B0604020202020204" pitchFamily="34" charset="0"/>
              <a:buChar char="•"/>
            </a:pPr>
            <a:r>
              <a:rPr lang="zh-CN" altLang="en-US"/>
              <a:t>同时展现多种不同内容</a:t>
            </a:r>
            <a:endParaRPr lang="zh-CN" altLang="en-US"/>
          </a:p>
          <a:p>
            <a:pPr marL="285750" indent="-285750">
              <a:buFont typeface="Arial" panose="020B0604020202020204" pitchFamily="34" charset="0"/>
              <a:buChar char="•"/>
            </a:pPr>
            <a:r>
              <a:rPr lang="zh-CN" altLang="en-US"/>
              <a:t>卡片内容之间不需要进行比较</a:t>
            </a:r>
            <a:endParaRPr lang="zh-CN" altLang="en-US"/>
          </a:p>
          <a:p>
            <a:pPr marL="285750" indent="-285750">
              <a:buFont typeface="Arial" panose="020B0604020202020204" pitchFamily="34" charset="0"/>
              <a:buChar char="•"/>
            </a:pPr>
            <a:r>
              <a:rPr lang="zh-CN" altLang="en-US"/>
              <a:t>包含了长度不确定的内容，比如评论</a:t>
            </a:r>
            <a:endParaRPr lang="zh-CN" altLang="en-US"/>
          </a:p>
          <a:p>
            <a:pPr marL="285750" indent="-285750">
              <a:buFont typeface="Arial" panose="020B0604020202020204" pitchFamily="34" charset="0"/>
              <a:buChar char="•"/>
            </a:pPr>
            <a:r>
              <a:rPr lang="zh-CN" altLang="en-US"/>
              <a:t>包含丰富的内容与操作项，比如赞、滚动条、评论</a:t>
            </a:r>
            <a:endParaRPr lang="zh-CN" altLang="en-US"/>
          </a:p>
          <a:p>
            <a:pPr marL="285750" indent="-285750">
              <a:buFont typeface="Arial" panose="020B0604020202020204" pitchFamily="34" charset="0"/>
              <a:buChar char="•"/>
            </a:pPr>
            <a:r>
              <a:rPr lang="zh-CN" altLang="en-US"/>
              <a:t>本该是列表，但文字超过3行</a:t>
            </a:r>
            <a:endParaRPr lang="zh-CN" altLang="en-US"/>
          </a:p>
          <a:p>
            <a:pPr marL="285750" indent="-285750">
              <a:buFont typeface="Arial" panose="020B0604020202020204" pitchFamily="34" charset="0"/>
              <a:buChar char="•"/>
            </a:pPr>
            <a:r>
              <a:rPr lang="zh-CN" altLang="en-US"/>
              <a:t>本该是网格，但需要展现更多文字</a:t>
            </a:r>
            <a:endParaRPr lang="zh-CN" altLang="en-US"/>
          </a:p>
        </p:txBody>
      </p:sp>
      <p:pic>
        <p:nvPicPr>
          <p:cNvPr id="4" name="图片 3"/>
          <p:cNvPicPr>
            <a:picLocks noChangeAspect="1"/>
          </p:cNvPicPr>
          <p:nvPr/>
        </p:nvPicPr>
        <p:blipFill>
          <a:blip r:embed="rId4"/>
          <a:stretch>
            <a:fillRect/>
          </a:stretch>
        </p:blipFill>
        <p:spPr>
          <a:xfrm>
            <a:off x="8173720" y="3197225"/>
            <a:ext cx="1996440" cy="3550285"/>
          </a:xfrm>
          <a:prstGeom prst="rect">
            <a:avLst/>
          </a:prstGeom>
        </p:spPr>
      </p:pic>
      <p:pic>
        <p:nvPicPr>
          <p:cNvPr id="5" name="图片 4"/>
          <p:cNvPicPr>
            <a:picLocks noChangeAspect="1"/>
          </p:cNvPicPr>
          <p:nvPr/>
        </p:nvPicPr>
        <p:blipFill>
          <a:blip r:embed="rId5"/>
          <a:stretch>
            <a:fillRect/>
          </a:stretch>
        </p:blipFill>
        <p:spPr>
          <a:xfrm>
            <a:off x="735330" y="4645660"/>
            <a:ext cx="3123565" cy="2005330"/>
          </a:xfrm>
          <a:prstGeom prst="rect">
            <a:avLst/>
          </a:prstGeom>
        </p:spPr>
      </p:pic>
      <p:pic>
        <p:nvPicPr>
          <p:cNvPr id="9" name="图片 8"/>
          <p:cNvPicPr>
            <a:picLocks noChangeAspect="1"/>
          </p:cNvPicPr>
          <p:nvPr/>
        </p:nvPicPr>
        <p:blipFill>
          <a:blip r:embed="rId6"/>
          <a:stretch>
            <a:fillRect/>
          </a:stretch>
        </p:blipFill>
        <p:spPr>
          <a:xfrm>
            <a:off x="5093335" y="4645660"/>
            <a:ext cx="2005330" cy="2005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--Dialogs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37920"/>
            <a:ext cx="7339330" cy="1753235"/>
          </a:xfrm>
          <a:prstGeom prst="rect">
            <a:avLst/>
          </a:prstGeom>
          <a:noFill/>
        </p:spPr>
        <p:txBody>
          <a:bodyPr wrap="square" rtlCol="0" anchor="t">
            <a:spAutoFit/>
          </a:bodyPr>
          <a:p>
            <a:r>
              <a:rPr lang="zh-CN" altLang="en-US"/>
              <a:t>对话框包含标题、内容和操作项。点击对话框外的区域，不会关闭对话框。</a:t>
            </a:r>
            <a:endParaRPr lang="zh-CN" altLang="en-US"/>
          </a:p>
          <a:p>
            <a:r>
              <a:rPr lang="zh-CN" altLang="en-US"/>
              <a:t>对话框中，取消类操作项放在左边，引起变化的操作项放在右边。</a:t>
            </a:r>
            <a:endParaRPr lang="zh-CN" altLang="en-US"/>
          </a:p>
          <a:p>
            <a:r>
              <a:rPr lang="zh-CN" altLang="en-US"/>
              <a:t>要写明操作项的具体效果，不要只写“是”和“否”。</a:t>
            </a:r>
            <a:endParaRPr lang="zh-CN" altLang="en-US"/>
          </a:p>
          <a:p>
            <a:r>
              <a:rPr lang="zh-CN" altLang="en-US"/>
              <a:t>标题文字要明确，即使不读正文内容也能知道在干什么，标题不要用“确定吗”这样的含糊措辞。</a:t>
            </a:r>
            <a:endParaRPr lang="zh-CN" altLang="en-US"/>
          </a:p>
        </p:txBody>
      </p:sp>
      <p:pic>
        <p:nvPicPr>
          <p:cNvPr id="4" name="图片 3"/>
          <p:cNvPicPr>
            <a:picLocks noChangeAspect="1"/>
          </p:cNvPicPr>
          <p:nvPr/>
        </p:nvPicPr>
        <p:blipFill>
          <a:blip r:embed="rId4"/>
          <a:stretch>
            <a:fillRect/>
          </a:stretch>
        </p:blipFill>
        <p:spPr>
          <a:xfrm>
            <a:off x="1542415" y="3241675"/>
            <a:ext cx="5690235" cy="3048000"/>
          </a:xfrm>
          <a:prstGeom prst="rect">
            <a:avLst/>
          </a:prstGeom>
        </p:spPr>
      </p:pic>
      <p:pic>
        <p:nvPicPr>
          <p:cNvPr id="5" name="图片 4"/>
          <p:cNvPicPr>
            <a:picLocks noChangeAspect="1"/>
          </p:cNvPicPr>
          <p:nvPr/>
        </p:nvPicPr>
        <p:blipFill>
          <a:blip r:embed="rId5"/>
          <a:stretch>
            <a:fillRect/>
          </a:stretch>
        </p:blipFill>
        <p:spPr>
          <a:xfrm>
            <a:off x="8303260" y="2150110"/>
            <a:ext cx="2327910" cy="4139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--Lists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2" name="图片 1"/>
          <p:cNvPicPr>
            <a:picLocks noChangeAspect="1"/>
          </p:cNvPicPr>
          <p:nvPr/>
        </p:nvPicPr>
        <p:blipFill>
          <a:blip r:embed="rId4"/>
          <a:stretch>
            <a:fillRect/>
          </a:stretch>
        </p:blipFill>
        <p:spPr>
          <a:xfrm>
            <a:off x="3334385" y="3348355"/>
            <a:ext cx="4010660" cy="2941320"/>
          </a:xfrm>
          <a:prstGeom prst="rect">
            <a:avLst/>
          </a:prstGeom>
        </p:spPr>
      </p:pic>
      <p:pic>
        <p:nvPicPr>
          <p:cNvPr id="3" name="图片 2"/>
          <p:cNvPicPr>
            <a:picLocks noChangeAspect="1"/>
          </p:cNvPicPr>
          <p:nvPr/>
        </p:nvPicPr>
        <p:blipFill>
          <a:blip r:embed="rId5"/>
          <a:stretch>
            <a:fillRect/>
          </a:stretch>
        </p:blipFill>
        <p:spPr>
          <a:xfrm>
            <a:off x="7823835" y="1854835"/>
            <a:ext cx="2494280" cy="4434840"/>
          </a:xfrm>
          <a:prstGeom prst="rect">
            <a:avLst/>
          </a:prstGeom>
        </p:spPr>
      </p:pic>
      <p:sp>
        <p:nvSpPr>
          <p:cNvPr id="4" name="文本框 3"/>
          <p:cNvSpPr txBox="1"/>
          <p:nvPr/>
        </p:nvSpPr>
        <p:spPr>
          <a:xfrm>
            <a:off x="735330" y="1058545"/>
            <a:ext cx="10991850" cy="645160"/>
          </a:xfrm>
          <a:prstGeom prst="rect">
            <a:avLst/>
          </a:prstGeom>
          <a:noFill/>
        </p:spPr>
        <p:txBody>
          <a:bodyPr wrap="square" rtlCol="0" anchor="t">
            <a:spAutoFit/>
          </a:bodyPr>
          <a:p>
            <a:r>
              <a:rPr lang="zh-CN" altLang="en-US"/>
              <a:t>列表由行构成，行内包含瓦片。如果列表项内容文字超过3行，请改用卡片。如果列表项的主要区别在于图片，请改用网格。</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--Tabs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53160"/>
            <a:ext cx="10798810" cy="922020"/>
          </a:xfrm>
          <a:prstGeom prst="rect">
            <a:avLst/>
          </a:prstGeom>
          <a:noFill/>
        </p:spPr>
        <p:txBody>
          <a:bodyPr wrap="square" rtlCol="0" anchor="t">
            <a:spAutoFit/>
          </a:bodyPr>
          <a:p>
            <a:r>
              <a:rPr lang="zh-CN" altLang="en-US"/>
              <a:t>tab只用来展现不同类型的内容，不能当导航菜单使用。tab至少2项，至多6项。超出6项，tab需要变为滚动式，左右翻页。</a:t>
            </a:r>
            <a:endParaRPr lang="zh-CN" altLang="en-US"/>
          </a:p>
          <a:p>
            <a:r>
              <a:rPr lang="zh-CN" altLang="en-US"/>
              <a:t>tab选中项的下划线高度是2dp。</a:t>
            </a:r>
            <a:endParaRPr lang="zh-CN" altLang="en-US"/>
          </a:p>
        </p:txBody>
      </p:sp>
      <p:pic>
        <p:nvPicPr>
          <p:cNvPr id="3" name="图片 2"/>
          <p:cNvPicPr>
            <a:picLocks noChangeAspect="1"/>
          </p:cNvPicPr>
          <p:nvPr/>
        </p:nvPicPr>
        <p:blipFill>
          <a:blip r:embed="rId4"/>
          <a:stretch>
            <a:fillRect/>
          </a:stretch>
        </p:blipFill>
        <p:spPr>
          <a:xfrm>
            <a:off x="7479665" y="1610995"/>
            <a:ext cx="2631440" cy="4678680"/>
          </a:xfrm>
          <a:prstGeom prst="rect">
            <a:avLst/>
          </a:prstGeom>
        </p:spPr>
      </p:pic>
      <p:pic>
        <p:nvPicPr>
          <p:cNvPr id="4" name="图片 3"/>
          <p:cNvPicPr>
            <a:picLocks noChangeAspect="1"/>
          </p:cNvPicPr>
          <p:nvPr/>
        </p:nvPicPr>
        <p:blipFill>
          <a:blip r:embed="rId5"/>
          <a:stretch>
            <a:fillRect/>
          </a:stretch>
        </p:blipFill>
        <p:spPr>
          <a:xfrm>
            <a:off x="1101090" y="4767580"/>
            <a:ext cx="5257165" cy="1522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组件</a:t>
            </a:r>
            <a:r>
              <a:rPr lang="en-US" altLang="zh-CN" sz="2800" dirty="0">
                <a:latin typeface="Roboto" pitchFamily="2" charset="0"/>
                <a:ea typeface="宋体" panose="02010600030101010101" pitchFamily="2" charset="-122"/>
              </a:rPr>
              <a:t>--Text fields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69670"/>
            <a:ext cx="10798175" cy="2030095"/>
          </a:xfrm>
          <a:prstGeom prst="rect">
            <a:avLst/>
          </a:prstGeom>
          <a:noFill/>
        </p:spPr>
        <p:txBody>
          <a:bodyPr wrap="square" rtlCol="0" anchor="t">
            <a:spAutoFit/>
          </a:bodyPr>
          <a:p>
            <a:r>
              <a:rPr lang="zh-CN" altLang="en-US"/>
              <a:t>激活状态和错误状态，横线的宽度变为2dp，颜色改变。</a:t>
            </a:r>
            <a:endParaRPr lang="zh-CN" altLang="en-US"/>
          </a:p>
          <a:p>
            <a:r>
              <a:rPr lang="zh-CN" altLang="en-US"/>
              <a:t>输入框点击区域高度至少48dp，但横线并不在点击区域的底部，还有8dp距离。</a:t>
            </a:r>
            <a:endParaRPr lang="zh-CN" altLang="en-US"/>
          </a:p>
          <a:p>
            <a:r>
              <a:rPr lang="zh-CN" altLang="en-US"/>
              <a:t>输入框提示文字，可以在输入内容后，缩小停留在输入框左上角。</a:t>
            </a:r>
            <a:endParaRPr lang="zh-CN" altLang="en-US"/>
          </a:p>
          <a:p>
            <a:r>
              <a:rPr lang="zh-CN" altLang="en-US"/>
              <a:t>整个点击区域增高，提示文字也是点击区域的一部分。</a:t>
            </a:r>
            <a:endParaRPr lang="zh-CN" altLang="en-US"/>
          </a:p>
          <a:p>
            <a:r>
              <a:rPr lang="zh-CN" altLang="en-US"/>
              <a:t>通栏输入框是没有横线的，这种情况下通常有分隔线将输入框隔开。</a:t>
            </a:r>
            <a:endParaRPr lang="zh-CN" altLang="en-US"/>
          </a:p>
          <a:p>
            <a:r>
              <a:rPr lang="zh-CN" altLang="en-US"/>
              <a:t>右下角可以加入字数统计。字数统计不要默认显示，字数接近上限时再显示出来。</a:t>
            </a:r>
            <a:endParaRPr lang="zh-CN" altLang="en-US"/>
          </a:p>
          <a:p>
            <a:r>
              <a:rPr lang="zh-CN" altLang="en-US"/>
              <a:t>错误提示显示在输入框的左下方。默认提示文本可以转换为错误提示。</a:t>
            </a:r>
            <a:endParaRPr lang="zh-CN" altLang="en-US"/>
          </a:p>
        </p:txBody>
      </p:sp>
      <p:pic>
        <p:nvPicPr>
          <p:cNvPr id="5" name="图片 4"/>
          <p:cNvPicPr>
            <a:picLocks noChangeAspect="1"/>
          </p:cNvPicPr>
          <p:nvPr/>
        </p:nvPicPr>
        <p:blipFill>
          <a:blip r:embed="rId4"/>
          <a:stretch>
            <a:fillRect/>
          </a:stretch>
        </p:blipFill>
        <p:spPr>
          <a:xfrm>
            <a:off x="3067050" y="4615180"/>
            <a:ext cx="3752215" cy="790575"/>
          </a:xfrm>
          <a:prstGeom prst="rect">
            <a:avLst/>
          </a:prstGeom>
        </p:spPr>
      </p:pic>
      <p:pic>
        <p:nvPicPr>
          <p:cNvPr id="10" name="图片 9"/>
          <p:cNvPicPr>
            <a:picLocks noChangeAspect="1"/>
          </p:cNvPicPr>
          <p:nvPr/>
        </p:nvPicPr>
        <p:blipFill>
          <a:blip r:embed="rId5"/>
          <a:stretch>
            <a:fillRect/>
          </a:stretch>
        </p:blipFill>
        <p:spPr>
          <a:xfrm>
            <a:off x="3067050" y="5619750"/>
            <a:ext cx="3742690" cy="1038225"/>
          </a:xfrm>
          <a:prstGeom prst="rect">
            <a:avLst/>
          </a:prstGeom>
        </p:spPr>
      </p:pic>
      <p:pic>
        <p:nvPicPr>
          <p:cNvPr id="15" name="图片 14"/>
          <p:cNvPicPr>
            <a:picLocks noChangeAspect="1"/>
          </p:cNvPicPr>
          <p:nvPr/>
        </p:nvPicPr>
        <p:blipFill>
          <a:blip r:embed="rId6"/>
          <a:stretch>
            <a:fillRect/>
          </a:stretch>
        </p:blipFill>
        <p:spPr>
          <a:xfrm>
            <a:off x="978535" y="3555365"/>
            <a:ext cx="1798955" cy="3198495"/>
          </a:xfrm>
          <a:prstGeom prst="rect">
            <a:avLst/>
          </a:prstGeom>
        </p:spPr>
      </p:pic>
      <p:pic>
        <p:nvPicPr>
          <p:cNvPr id="16" name="图片 15"/>
          <p:cNvPicPr>
            <a:picLocks noChangeAspect="1"/>
          </p:cNvPicPr>
          <p:nvPr/>
        </p:nvPicPr>
        <p:blipFill>
          <a:blip r:embed="rId7"/>
          <a:stretch>
            <a:fillRect/>
          </a:stretch>
        </p:blipFill>
        <p:spPr>
          <a:xfrm>
            <a:off x="7139305" y="3411220"/>
            <a:ext cx="1844040" cy="3278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696595" y="1287145"/>
            <a:ext cx="10798175" cy="4399915"/>
          </a:xfrm>
          <a:prstGeom prst="rect">
            <a:avLst/>
          </a:prstGeom>
          <a:noFill/>
        </p:spPr>
        <p:txBody>
          <a:bodyPr wrap="square" rtlCol="0" anchor="t">
            <a:spAutoFit/>
          </a:bodyPr>
          <a:p>
            <a:r>
              <a:rPr lang="zh-CN" altLang="en-US" sz="2000"/>
              <a:t>Touch Feedback (触摸反馈)</a:t>
            </a:r>
            <a:endParaRPr lang="zh-CN" altLang="en-US" sz="2000"/>
          </a:p>
          <a:p>
            <a:endParaRPr lang="zh-CN" altLang="en-US" sz="2000"/>
          </a:p>
          <a:p>
            <a:r>
              <a:rPr lang="zh-CN" altLang="en-US" sz="2000"/>
              <a:t>Reveal Effect (揭露效果)</a:t>
            </a:r>
            <a:endParaRPr lang="zh-CN" altLang="en-US" sz="2000"/>
          </a:p>
          <a:p>
            <a:endParaRPr lang="zh-CN" altLang="en-US" sz="2000"/>
          </a:p>
          <a:p>
            <a:r>
              <a:rPr lang="zh-CN" altLang="en-US" sz="2000">
                <a:sym typeface="+mn-ea"/>
              </a:rPr>
              <a:t>Activity Transitions ( Activity 切换效果 )</a:t>
            </a:r>
            <a:endParaRPr lang="zh-CN" altLang="en-US" sz="2000"/>
          </a:p>
          <a:p>
            <a:endParaRPr lang="zh-CN" altLang="en-US" sz="2000"/>
          </a:p>
          <a:p>
            <a:r>
              <a:rPr lang="zh-CN" altLang="en-US" sz="2000"/>
              <a:t>Curved Motion (曲线运动)</a:t>
            </a:r>
            <a:endParaRPr lang="zh-CN" altLang="en-US" sz="2000"/>
          </a:p>
          <a:p>
            <a:endParaRPr lang="zh-CN" altLang="en-US" sz="2000"/>
          </a:p>
          <a:p>
            <a:r>
              <a:rPr lang="zh-CN" altLang="en-US" sz="2000"/>
              <a:t>View State Changes (视图状态改变)</a:t>
            </a:r>
            <a:endParaRPr lang="zh-CN" altLang="en-US" sz="2000"/>
          </a:p>
          <a:p>
            <a:endParaRPr lang="zh-CN" altLang="en-US" sz="2000"/>
          </a:p>
          <a:p>
            <a:r>
              <a:rPr lang="zh-CN" altLang="en-US" sz="2000"/>
              <a:t>Animate View Drawables (可绘矢量动画)</a:t>
            </a:r>
            <a:endParaRPr lang="zh-CN" altLang="en-US" sz="2000"/>
          </a:p>
          <a:p>
            <a:endParaRPr lang="zh-CN" altLang="en-US" sz="2000"/>
          </a:p>
          <a:p>
            <a:endParaRPr lang="zh-CN" altLang="en-US" sz="2000"/>
          </a:p>
          <a:p>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Touch </a:t>
            </a:r>
            <a:r>
              <a:rPr lang="en-US" altLang="zh-CN" sz="2800">
                <a:sym typeface="+mn-ea"/>
              </a:rPr>
              <a:t>F</a:t>
            </a:r>
            <a:r>
              <a:rPr lang="zh-CN" altLang="en-US" sz="2800">
                <a:sym typeface="+mn-ea"/>
              </a:rPr>
              <a:t>eedback</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3169285"/>
          </a:xfrm>
          <a:prstGeom prst="rect">
            <a:avLst/>
          </a:prstGeom>
          <a:noFill/>
        </p:spPr>
        <p:txBody>
          <a:bodyPr wrap="square" rtlCol="0" anchor="t">
            <a:spAutoFit/>
          </a:bodyPr>
          <a:p>
            <a:r>
              <a:rPr lang="zh-CN" altLang="en-US" sz="2000"/>
              <a:t>触摸反馈提供了用户与UI交互时可视化的确认接触点</a:t>
            </a:r>
            <a:endParaRPr lang="zh-CN" altLang="en-US" sz="2000"/>
          </a:p>
          <a:p>
            <a:r>
              <a:rPr lang="zh-CN" altLang="en-US" sz="2000"/>
              <a:t>RippleDrawable类做background，涟漪效果在两种不同的状态间过渡</a:t>
            </a:r>
            <a:endParaRPr lang="zh-CN" altLang="en-US" sz="2000"/>
          </a:p>
          <a:p>
            <a:r>
              <a:rPr lang="zh-CN" altLang="en-US" sz="2000" b="1">
                <a:solidFill>
                  <a:schemeClr val="accent6"/>
                </a:solidFill>
              </a:rPr>
              <a:t>RippleDrawable(ColorStateList color,Drawable content, Drawable mask)</a:t>
            </a:r>
            <a:endParaRPr lang="zh-CN" altLang="en-US" sz="2000" b="1">
              <a:solidFill>
                <a:schemeClr val="accent6"/>
              </a:solidFill>
            </a:endParaRPr>
          </a:p>
          <a:p>
            <a:endParaRPr lang="zh-CN" altLang="en-US" sz="2000" b="1">
              <a:solidFill>
                <a:schemeClr val="accent6"/>
              </a:solidFill>
            </a:endParaRPr>
          </a:p>
          <a:p>
            <a:r>
              <a:rPr lang="zh-CN" altLang="en-US" sz="2000" b="1">
                <a:solidFill>
                  <a:schemeClr val="accent6"/>
                </a:solidFill>
              </a:rPr>
              <a:t>android:attr/selectableItemBackground 有界限的波纹</a:t>
            </a:r>
            <a:endParaRPr lang="zh-CN" altLang="en-US" sz="2000" b="1">
              <a:solidFill>
                <a:schemeClr val="accent6"/>
              </a:solidFill>
            </a:endParaRPr>
          </a:p>
          <a:p>
            <a:r>
              <a:rPr lang="zh-CN" altLang="en-US" sz="2000" b="1">
                <a:solidFill>
                  <a:schemeClr val="accent6"/>
                </a:solidFill>
              </a:rPr>
              <a:t>android:attr/selectableItemBackgroundBorderless 可以超出视图区域的波纹 (21新添加的api)</a:t>
            </a:r>
            <a:endParaRPr lang="zh-CN" altLang="en-US" sz="2000" b="1">
              <a:solidFill>
                <a:schemeClr val="accent6"/>
              </a:solidFill>
            </a:endParaRPr>
          </a:p>
          <a:p>
            <a:endParaRPr lang="zh-CN" altLang="en-US" sz="2000" b="1">
              <a:solidFill>
                <a:schemeClr val="accent6"/>
              </a:solidFill>
            </a:endParaRPr>
          </a:p>
          <a:p>
            <a:endParaRPr lang="zh-CN" altLang="en-US" sz="2000" b="1">
              <a:solidFill>
                <a:schemeClr val="accent6"/>
              </a:solidFill>
            </a:endParaRPr>
          </a:p>
          <a:p>
            <a:endParaRPr lang="zh-CN" altLang="en-US" sz="2000"/>
          </a:p>
          <a:p>
            <a:r>
              <a:rPr lang="zh-CN" altLang="en-US" sz="2000"/>
              <a:t>代码</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3073" name="文本框 9"/>
          <p:cNvSpPr/>
          <p:nvPr/>
        </p:nvSpPr>
        <p:spPr>
          <a:xfrm>
            <a:off x="7353618" y="1248728"/>
            <a:ext cx="2941637" cy="3930650"/>
          </a:xfrm>
          <a:prstGeom prst="rect">
            <a:avLst/>
          </a:prstGeom>
          <a:noFill/>
          <a:ln w="9525">
            <a:noFill/>
          </a:ln>
        </p:spPr>
        <p:txBody>
          <a:bodyPr wrap="square" anchor="t">
            <a:spAutoFit/>
          </a:bodyPr>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概述</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动画</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颜色</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文字</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布局</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a:p>
            <a:pPr marL="457200" indent="-457200">
              <a:lnSpc>
                <a:spcPct val="130000"/>
              </a:lnSpc>
              <a:buChar char="•"/>
            </a:pPr>
            <a:r>
              <a:rPr lang="zh-CN" altLang="en-US" sz="3200" dirty="0">
                <a:solidFill>
                  <a:schemeClr val="bg1"/>
                </a:solidFill>
                <a:latin typeface="微软雅黑" panose="020B0503020204020204" charset="-122"/>
                <a:ea typeface="微软雅黑" panose="020B0503020204020204" charset="-122"/>
                <a:sym typeface="微软雅黑" panose="020B0503020204020204" charset="-122"/>
              </a:rPr>
              <a:t>组件</a:t>
            </a:r>
            <a:endParaRPr lang="zh-CN" altLang="en-US" sz="32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3074" name="文本框 10"/>
          <p:cNvSpPr/>
          <p:nvPr/>
        </p:nvSpPr>
        <p:spPr>
          <a:xfrm>
            <a:off x="2546350" y="2860675"/>
            <a:ext cx="5054600" cy="706755"/>
          </a:xfrm>
          <a:prstGeom prst="rect">
            <a:avLst/>
          </a:prstGeom>
          <a:noFill/>
          <a:ln w="9525">
            <a:noFill/>
          </a:ln>
        </p:spPr>
        <p:txBody>
          <a:bodyPr wrap="square" anchor="t">
            <a:spAutoFit/>
          </a:bodyPr>
          <a:p>
            <a:r>
              <a:rPr lang="en-US" altLang="x-none" sz="4000" dirty="0">
                <a:solidFill>
                  <a:schemeClr val="bg1"/>
                </a:solidFill>
                <a:latin typeface="微软雅黑" panose="020B0503020204020204" charset="-122"/>
                <a:ea typeface="微软雅黑" panose="020B0503020204020204" charset="-122"/>
                <a:sym typeface="微软雅黑" panose="020B0503020204020204" charset="-122"/>
              </a:rPr>
              <a:t>Material design</a:t>
            </a:r>
            <a:endParaRPr lang="en-US" altLang="x-none" sz="4000" dirty="0">
              <a:solidFill>
                <a:schemeClr val="bg1"/>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Reveal effect</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1630045"/>
          </a:xfrm>
          <a:prstGeom prst="rect">
            <a:avLst/>
          </a:prstGeom>
          <a:noFill/>
        </p:spPr>
        <p:txBody>
          <a:bodyPr wrap="square" rtlCol="0" anchor="t">
            <a:spAutoFit/>
          </a:bodyPr>
          <a:p>
            <a:r>
              <a:rPr lang="zh-CN" altLang="en-US" sz="2000"/>
              <a:t>Reveal effect物体出现或消失的动画效果</a:t>
            </a:r>
            <a:endParaRPr lang="zh-CN" altLang="en-US" sz="2000"/>
          </a:p>
          <a:p>
            <a:r>
              <a:rPr lang="zh-CN" altLang="en-US" sz="2000">
                <a:solidFill>
                  <a:schemeClr val="accent6"/>
                </a:solidFill>
              </a:rPr>
              <a:t>ViewAnimationUtils.createCircularReveal(View v, int centerX, int centerY, float startRadius, float endRadius)=&gt;Animator</a:t>
            </a:r>
            <a:endParaRPr lang="zh-CN" altLang="en-US" sz="2000">
              <a:solidFill>
                <a:schemeClr val="accent6"/>
              </a:solidFill>
            </a:endParaRPr>
          </a:p>
          <a:p>
            <a:endParaRPr lang="zh-CN" altLang="en-US" sz="2000"/>
          </a:p>
          <a:p>
            <a:r>
              <a:rPr lang="zh-CN" altLang="en-US" sz="2000"/>
              <a:t>代码演示</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Activity transitions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1938020"/>
          </a:xfrm>
          <a:prstGeom prst="rect">
            <a:avLst/>
          </a:prstGeom>
          <a:noFill/>
        </p:spPr>
        <p:txBody>
          <a:bodyPr wrap="square" rtlCol="0" anchor="t">
            <a:spAutoFit/>
          </a:bodyPr>
          <a:p>
            <a:r>
              <a:rPr lang="zh-CN" altLang="en-US" sz="2000"/>
              <a:t>Activity的过渡动画：进入、退出、共享元素下的进、出</a:t>
            </a:r>
            <a:endParaRPr lang="zh-CN" altLang="en-US" sz="2000"/>
          </a:p>
          <a:p>
            <a:r>
              <a:rPr lang="zh-CN" altLang="en-US" sz="2000"/>
              <a:t>进出支持这些transition效果：Explode、Slide和Fade</a:t>
            </a:r>
            <a:endParaRPr lang="zh-CN" altLang="en-US" sz="2000"/>
          </a:p>
          <a:p>
            <a:r>
              <a:rPr lang="zh-CN" altLang="en-US" sz="2000"/>
              <a:t>共享元素transition效果：changeBounds、changeClipBounds、changeTransform、changeImageTransform</a:t>
            </a:r>
            <a:endParaRPr lang="zh-CN" altLang="en-US" sz="2000"/>
          </a:p>
          <a:p>
            <a:r>
              <a:rPr lang="zh-CN" altLang="en-US" sz="2000"/>
              <a:t>用Activity.finishAfterTransition()方法,而不是Activity.finish()</a:t>
            </a:r>
            <a:endParaRPr lang="zh-CN" altLang="en-US" sz="2000"/>
          </a:p>
          <a:p>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Curved motion</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2553335"/>
          </a:xfrm>
          <a:prstGeom prst="rect">
            <a:avLst/>
          </a:prstGeom>
          <a:noFill/>
        </p:spPr>
        <p:txBody>
          <a:bodyPr wrap="square" rtlCol="0" anchor="t">
            <a:spAutoFit/>
          </a:bodyPr>
          <a:p>
            <a:r>
              <a:rPr lang="zh-CN" altLang="en-US" sz="2000"/>
              <a:t>自定义动画时间曲线和曲线运动模式</a:t>
            </a:r>
            <a:endParaRPr lang="zh-CN" altLang="en-US" sz="2000"/>
          </a:p>
          <a:p>
            <a:r>
              <a:rPr lang="zh-CN" altLang="en-US" sz="2000"/>
              <a:t>PathInterpolator类是一个新的基于贝塞尔曲线路径的插值器</a:t>
            </a:r>
            <a:endParaRPr lang="zh-CN" altLang="en-US" sz="2000"/>
          </a:p>
          <a:p>
            <a:r>
              <a:rPr lang="zh-CN" altLang="en-US" sz="2000"/>
              <a:t>系统提供了三种基本的曲线：</a:t>
            </a:r>
            <a:endParaRPr lang="zh-CN" altLang="en-US" sz="2000"/>
          </a:p>
          <a:p>
            <a:r>
              <a:rPr lang="zh-CN" altLang="en-US" sz="2000"/>
              <a:t>@interpolator/fast_out_linear_in.xml</a:t>
            </a:r>
            <a:endParaRPr lang="zh-CN" altLang="en-US" sz="2000"/>
          </a:p>
          <a:p>
            <a:r>
              <a:rPr lang="zh-CN" altLang="en-US" sz="2000"/>
              <a:t>@interpolator/fast_out_slow_in.xml</a:t>
            </a:r>
            <a:endParaRPr lang="zh-CN" altLang="en-US" sz="2000"/>
          </a:p>
          <a:p>
            <a:r>
              <a:rPr lang="zh-CN" altLang="en-US" sz="2000"/>
              <a:t>@interpolator/linear_out_slow_in.xml</a:t>
            </a:r>
            <a:endParaRPr lang="zh-CN" altLang="en-US" sz="2000"/>
          </a:p>
          <a:p>
            <a:r>
              <a:rPr lang="zh-CN" altLang="en-US" sz="2000"/>
              <a:t>ObjectAnimator.ofFloat(view, View.X, View.Y, path);</a:t>
            </a:r>
            <a:endParaRPr lang="zh-CN" altLang="en-US" sz="2000"/>
          </a:p>
          <a:p>
            <a:r>
              <a:rPr lang="zh-CN" altLang="en-US" sz="2000"/>
              <a:t>代码示例</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View state changes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1938020"/>
          </a:xfrm>
          <a:prstGeom prst="rect">
            <a:avLst/>
          </a:prstGeom>
          <a:noFill/>
        </p:spPr>
        <p:txBody>
          <a:bodyPr wrap="square" rtlCol="0" anchor="t">
            <a:spAutoFit/>
          </a:bodyPr>
          <a:p>
            <a:r>
              <a:rPr lang="zh-CN" altLang="en-US" sz="2000"/>
              <a:t>StateListAnimator类定义视图状态变化时的动画效果</a:t>
            </a:r>
            <a:endParaRPr lang="zh-CN" altLang="en-US" sz="2000"/>
          </a:p>
          <a:p>
            <a:r>
              <a:rPr lang="zh-CN" altLang="en-US" sz="2000"/>
              <a:t>layout：android:stateListAnimator</a:t>
            </a:r>
            <a:endParaRPr lang="zh-CN" altLang="en-US" sz="2000"/>
          </a:p>
          <a:p>
            <a:r>
              <a:rPr lang="zh-CN" altLang="en-US" sz="2000"/>
              <a:t>AnimationInflater.loadStateListAnimator()</a:t>
            </a:r>
            <a:endParaRPr lang="zh-CN" altLang="en-US" sz="2000"/>
          </a:p>
          <a:p>
            <a:r>
              <a:rPr lang="zh-CN" altLang="en-US" sz="2000"/>
              <a:t>View.setStateListAnimator()</a:t>
            </a:r>
            <a:endParaRPr lang="zh-CN" altLang="en-US" sz="2000"/>
          </a:p>
          <a:p>
            <a:r>
              <a:rPr lang="zh-CN" altLang="en-US" sz="2000"/>
              <a:t>AnimatedStateListDrawable</a:t>
            </a:r>
            <a:endParaRPr lang="zh-CN" altLang="en-US" sz="2000"/>
          </a:p>
          <a:p>
            <a:r>
              <a:rPr lang="zh-CN" altLang="en-US" sz="2000"/>
              <a:t>代码示例</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动画实战-</a:t>
            </a:r>
            <a:r>
              <a:rPr lang="en-US" altLang="zh-CN" sz="2800" dirty="0">
                <a:latin typeface="Roboto" pitchFamily="2" charset="0"/>
                <a:ea typeface="宋体" panose="02010600030101010101" pitchFamily="2" charset="-122"/>
              </a:rPr>
              <a:t>-</a:t>
            </a:r>
            <a:r>
              <a:rPr lang="zh-CN" altLang="en-US" sz="2800">
                <a:sym typeface="+mn-ea"/>
              </a:rPr>
              <a:t>Animate Vector Drawables</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965" y="1276350"/>
            <a:ext cx="10798175" cy="2245360"/>
          </a:xfrm>
          <a:prstGeom prst="rect">
            <a:avLst/>
          </a:prstGeom>
          <a:noFill/>
        </p:spPr>
        <p:txBody>
          <a:bodyPr wrap="square" rtlCol="0" anchor="t">
            <a:spAutoFit/>
          </a:bodyPr>
          <a:p>
            <a:r>
              <a:rPr lang="zh-CN" altLang="en-US" sz="2000"/>
              <a:t>VectorDrawable矢量图片伸缩不失真</a:t>
            </a:r>
            <a:endParaRPr lang="zh-CN" altLang="en-US" sz="2000"/>
          </a:p>
          <a:p>
            <a:r>
              <a:rPr lang="zh-CN" altLang="en-US" sz="2000"/>
              <a:t>AnimatedVectorDrawable矢量图动画</a:t>
            </a:r>
            <a:endParaRPr lang="zh-CN" altLang="en-US" sz="2000"/>
          </a:p>
          <a:p>
            <a:r>
              <a:rPr lang="zh-CN" altLang="en-US" sz="2000"/>
              <a:t>矢量图动画通常包括三类xml文件：</a:t>
            </a:r>
            <a:endParaRPr lang="zh-CN" altLang="en-US" sz="2000"/>
          </a:p>
          <a:p>
            <a:r>
              <a:rPr lang="zh-CN" altLang="en-US" sz="2000"/>
              <a:t>&lt;vector&gt;矢量图，在res/drawable/</a:t>
            </a:r>
            <a:endParaRPr lang="zh-CN" altLang="en-US" sz="2000"/>
          </a:p>
          <a:p>
            <a:r>
              <a:rPr lang="zh-CN" altLang="en-US" sz="2000"/>
              <a:t>&lt;animated-vector&gt;矢量图，在res/drawable/</a:t>
            </a:r>
            <a:endParaRPr lang="zh-CN" altLang="en-US" sz="2000"/>
          </a:p>
          <a:p>
            <a:r>
              <a:rPr lang="zh-CN" altLang="en-US" sz="2000"/>
              <a:t>用&lt;objectAnimator&gt;元素，在res/anim/</a:t>
            </a:r>
            <a:endParaRPr lang="zh-CN" altLang="en-US" sz="2000"/>
          </a:p>
          <a:p>
            <a:r>
              <a:rPr lang="zh-CN" altLang="en-US" sz="2000"/>
              <a:t>代码讲解</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CoordinatorLayout</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4399915"/>
          </a:xfrm>
          <a:prstGeom prst="rect">
            <a:avLst/>
          </a:prstGeom>
          <a:noFill/>
        </p:spPr>
        <p:txBody>
          <a:bodyPr wrap="square" rtlCol="0" anchor="t">
            <a:spAutoFit/>
          </a:bodyPr>
          <a:p>
            <a:r>
              <a:rPr lang="zh-CN" altLang="en-US" sz="2000"/>
              <a:t>嵌套滑动机制：</a:t>
            </a:r>
            <a:endParaRPr lang="zh-CN" altLang="en-US" sz="2000"/>
          </a:p>
          <a:p>
            <a:pPr marL="342900" indent="-342900">
              <a:buFont typeface="Arial" panose="020B0604020202020204" pitchFamily="34" charset="0"/>
              <a:buChar char="•"/>
            </a:pPr>
            <a:r>
              <a:rPr lang="zh-CN" altLang="en-US" sz="2000"/>
              <a:t>NestedScrollingParent</a:t>
            </a:r>
            <a:endParaRPr lang="zh-CN" altLang="en-US" sz="2000"/>
          </a:p>
          <a:p>
            <a:pPr marL="342900" indent="-342900">
              <a:buFont typeface="Arial" panose="020B0604020202020204" pitchFamily="34" charset="0"/>
              <a:buChar char="•"/>
            </a:pPr>
            <a:r>
              <a:rPr lang="zh-CN" altLang="en-US" sz="2000"/>
              <a:t>NestedScrollingParentHelper</a:t>
            </a:r>
            <a:endParaRPr lang="zh-CN" altLang="en-US" sz="2000"/>
          </a:p>
          <a:p>
            <a:pPr marL="342900" indent="-342900">
              <a:buFont typeface="Arial" panose="020B0604020202020204" pitchFamily="34" charset="0"/>
              <a:buChar char="•"/>
            </a:pPr>
            <a:r>
              <a:rPr lang="zh-CN" altLang="en-US" sz="2000"/>
              <a:t>NestedScrollingChild</a:t>
            </a:r>
            <a:endParaRPr lang="zh-CN" altLang="en-US" sz="2000"/>
          </a:p>
          <a:p>
            <a:pPr marL="342900" indent="-342900">
              <a:buFont typeface="Arial" panose="020B0604020202020204" pitchFamily="34" charset="0"/>
              <a:buChar char="•"/>
            </a:pPr>
            <a:r>
              <a:rPr lang="zh-CN" altLang="en-US" sz="2000"/>
              <a:t>NestedScrollingChildHelper</a:t>
            </a:r>
            <a:endParaRPr lang="zh-CN" altLang="en-US" sz="2000"/>
          </a:p>
          <a:p>
            <a:r>
              <a:rPr lang="zh-CN" altLang="en-US" sz="2000"/>
              <a:t>一般而言，父布局会实现NestedScrollingParent，而滑动列表作为子控件实现NestedScrollingChild，并把事件传给父布局，父布局再根据情况把事件分发到其它子View。</a:t>
            </a:r>
            <a:endParaRPr lang="zh-CN" altLang="en-US" sz="2000"/>
          </a:p>
          <a:p>
            <a:r>
              <a:rPr lang="zh-CN" altLang="en-US" sz="2000"/>
              <a:t>NestedScrollingParentHelper和NestedScrollingChildHelper分别是NestedScrollingParent和NestedScrollingChild的辅助类，具体的逻辑会委托给它们执行。</a:t>
            </a:r>
            <a:endParaRPr lang="zh-CN" altLang="en-US" sz="2000"/>
          </a:p>
          <a:p>
            <a:pPr indent="0">
              <a:buFont typeface="Arial" panose="020B0604020202020204" pitchFamily="34" charset="0"/>
              <a:buNone/>
            </a:pPr>
            <a:endParaRPr lang="zh-CN" altLang="en-US" sz="2000"/>
          </a:p>
          <a:p>
            <a:pPr indent="0">
              <a:buFont typeface="Arial" panose="020B0604020202020204" pitchFamily="34" charset="0"/>
              <a:buNone/>
            </a:pPr>
            <a:r>
              <a:rPr lang="zh-CN" altLang="en-US" sz="2000"/>
              <a:t>基本流程如下：</a:t>
            </a:r>
            <a:endParaRPr lang="zh-CN" altLang="en-US" sz="2000"/>
          </a:p>
          <a:p>
            <a:pPr indent="0">
              <a:buFont typeface="Arial" panose="020B0604020202020204" pitchFamily="34" charset="0"/>
              <a:buNone/>
            </a:pPr>
            <a:r>
              <a:rPr lang="zh-CN" altLang="en-US" sz="2000"/>
              <a:t>  1. 当子view开始滚动之前，可以通知父view，让其先于自己进行滚动;</a:t>
            </a:r>
            <a:endParaRPr lang="zh-CN" altLang="en-US" sz="2000"/>
          </a:p>
          <a:p>
            <a:pPr indent="0">
              <a:buFont typeface="Arial" panose="020B0604020202020204" pitchFamily="34" charset="0"/>
              <a:buNone/>
            </a:pPr>
            <a:r>
              <a:rPr lang="zh-CN" altLang="en-US" sz="2000"/>
              <a:t>  2. 子view自己进行滚动</a:t>
            </a:r>
            <a:endParaRPr lang="zh-CN" altLang="en-US" sz="2000"/>
          </a:p>
          <a:p>
            <a:pPr indent="0">
              <a:buFont typeface="Arial" panose="020B0604020202020204" pitchFamily="34" charset="0"/>
              <a:buNone/>
            </a:pPr>
            <a:r>
              <a:rPr lang="zh-CN" altLang="en-US" sz="2000"/>
              <a:t>  3. 子view滚动之后，还可以通知父view继续滚动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Behavior</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pic>
        <p:nvPicPr>
          <p:cNvPr id="2" name="图片 1" descr="clipboard"/>
          <p:cNvPicPr>
            <a:picLocks noChangeAspect="1"/>
          </p:cNvPicPr>
          <p:nvPr/>
        </p:nvPicPr>
        <p:blipFill>
          <a:blip r:embed="rId4"/>
          <a:stretch>
            <a:fillRect/>
          </a:stretch>
        </p:blipFill>
        <p:spPr>
          <a:xfrm>
            <a:off x="1066800" y="1727200"/>
            <a:ext cx="10058400" cy="340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CoordinatorLayout</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4092575"/>
          </a:xfrm>
          <a:prstGeom prst="rect">
            <a:avLst/>
          </a:prstGeom>
          <a:noFill/>
        </p:spPr>
        <p:txBody>
          <a:bodyPr wrap="square" rtlCol="0" anchor="t">
            <a:spAutoFit/>
          </a:bodyPr>
          <a:p>
            <a:r>
              <a:rPr lang="zh-CN" altLang="en-US" sz="2000"/>
              <a:t>滑动时想让哪个控件消失设置属性：app:layout_scrollFlags="scroll|enterAlways"</a:t>
            </a:r>
            <a:endParaRPr lang="zh-CN" altLang="en-US" sz="2000"/>
          </a:p>
          <a:p>
            <a:endParaRPr lang="zh-CN" altLang="en-US" sz="2000"/>
          </a:p>
          <a:p>
            <a:pPr marL="342900" indent="-342900">
              <a:buFont typeface="Arial" panose="020B0604020202020204" pitchFamily="34" charset="0"/>
              <a:buChar char="•"/>
            </a:pPr>
            <a:r>
              <a:rPr lang="zh-CN" altLang="en-US" sz="2000"/>
              <a:t>scroll: 滚动出屏幕的view都需要设置这个flag， 没有设置这个flag的view将被固定在屏幕顶部</a:t>
            </a:r>
            <a:endParaRPr lang="zh-CN" altLang="en-US" sz="2000"/>
          </a:p>
          <a:p>
            <a:pPr marL="342900" indent="-342900">
              <a:buFont typeface="Arial" panose="020B0604020202020204" pitchFamily="34" charset="0"/>
              <a:buChar char="•"/>
            </a:pPr>
            <a:r>
              <a:rPr lang="zh-CN" altLang="en-US" sz="2000"/>
              <a:t>enterAlways: 设置这个flag时，向下的滚动都会导致滚出屏幕的视图显示</a:t>
            </a:r>
            <a:endParaRPr lang="zh-CN" altLang="en-US" sz="2000"/>
          </a:p>
          <a:p>
            <a:pPr marL="342900" indent="-342900">
              <a:buFont typeface="Arial" panose="020B0604020202020204" pitchFamily="34" charset="0"/>
              <a:buChar char="•"/>
            </a:pPr>
            <a:r>
              <a:rPr lang="zh-CN" altLang="en-US" sz="2000"/>
              <a:t>enterAlwaysCollapsed: 只有当滚动视图到达顶部时显示滚出屏幕的View</a:t>
            </a:r>
            <a:endParaRPr lang="zh-CN" altLang="en-US" sz="2000"/>
          </a:p>
          <a:p>
            <a:pPr marL="342900" indent="-342900">
              <a:buFont typeface="Arial" panose="020B0604020202020204" pitchFamily="34" charset="0"/>
              <a:buChar char="•"/>
            </a:pPr>
            <a:r>
              <a:rPr lang="zh-CN" altLang="en-US" sz="2000"/>
              <a:t>exitUntilCollapsed: 滚动退出屏幕，最后折叠在顶端</a:t>
            </a:r>
            <a:endParaRPr lang="zh-CN" altLang="en-US" sz="2000"/>
          </a:p>
          <a:p>
            <a:pPr indent="0">
              <a:buFont typeface="Arial" panose="020B0604020202020204" pitchFamily="34" charset="0"/>
              <a:buNone/>
            </a:pPr>
            <a:endParaRPr lang="zh-CN" altLang="en-US" sz="2000"/>
          </a:p>
          <a:p>
            <a:pPr indent="0">
              <a:buFont typeface="Arial" panose="020B0604020202020204" pitchFamily="34" charset="0"/>
              <a:buNone/>
            </a:pPr>
            <a:r>
              <a:rPr lang="zh-CN" altLang="en-US" sz="2000"/>
              <a:t>为了使得Toolbar有滑动效果，必须做到如下三点: </a:t>
            </a:r>
            <a:endParaRPr lang="zh-CN" altLang="en-US" sz="2000"/>
          </a:p>
          <a:p>
            <a:pPr indent="0">
              <a:buFont typeface="Arial" panose="020B0604020202020204" pitchFamily="34" charset="0"/>
              <a:buNone/>
            </a:pPr>
            <a:r>
              <a:rPr lang="zh-CN" altLang="en-US" sz="2000"/>
              <a:t>1. CoordinatorLayout作为布局的父布局容器。 </a:t>
            </a:r>
            <a:endParaRPr lang="zh-CN" altLang="en-US" sz="2000"/>
          </a:p>
          <a:p>
            <a:pPr indent="0">
              <a:buFont typeface="Arial" panose="020B0604020202020204" pitchFamily="34" charset="0"/>
              <a:buNone/>
            </a:pPr>
            <a:r>
              <a:rPr lang="zh-CN" altLang="en-US" sz="2000"/>
              <a:t>2. 给需要滑动的组件设置 app:layout_scrollFlags=”scroll|enterAlways” 属性。 </a:t>
            </a:r>
            <a:endParaRPr lang="zh-CN" altLang="en-US" sz="2000"/>
          </a:p>
          <a:p>
            <a:pPr indent="0">
              <a:buFont typeface="Arial" panose="020B0604020202020204" pitchFamily="34" charset="0"/>
              <a:buNone/>
            </a:pPr>
            <a:r>
              <a:rPr lang="zh-CN" altLang="en-US" sz="2000"/>
              <a:t>3. 给滑动的组件设置app:layout_behavior属性</a:t>
            </a:r>
            <a:endParaRPr lang="zh-CN" altLang="en-US" sz="2000"/>
          </a:p>
          <a:p>
            <a:pPr indent="0">
              <a:buFont typeface="Arial" panose="020B0604020202020204" pitchFamily="34" charset="0"/>
              <a:buNone/>
            </a:pPr>
            <a:endParaRPr lang="zh-CN" altLang="en-US" sz="2000"/>
          </a:p>
          <a:p>
            <a:pPr indent="0">
              <a:buFont typeface="Arial" panose="020B0604020202020204" pitchFamily="34" charset="0"/>
              <a:buNone/>
            </a:pP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CoordinatorLayout</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3" name="文本框 2"/>
          <p:cNvSpPr txBox="1"/>
          <p:nvPr/>
        </p:nvSpPr>
        <p:spPr>
          <a:xfrm>
            <a:off x="735330" y="1276350"/>
            <a:ext cx="10798175" cy="4707890"/>
          </a:xfrm>
          <a:prstGeom prst="rect">
            <a:avLst/>
          </a:prstGeom>
          <a:noFill/>
        </p:spPr>
        <p:txBody>
          <a:bodyPr wrap="square" rtlCol="0" anchor="t">
            <a:spAutoFit/>
          </a:bodyPr>
          <a:p>
            <a:pPr indent="0">
              <a:buFont typeface="Arial" panose="020B0604020202020204" pitchFamily="34" charset="0"/>
              <a:buNone/>
            </a:pPr>
            <a:r>
              <a:rPr lang="zh-CN" altLang="en-US" sz="2000">
                <a:sym typeface="+mn-ea"/>
              </a:rPr>
              <a:t>CollapsingToolbarLayout可实现Toolbar的折叠效果</a:t>
            </a:r>
            <a:endParaRPr lang="zh-CN" altLang="en-US" sz="2000">
              <a:sym typeface="+mn-ea"/>
            </a:endParaRPr>
          </a:p>
          <a:p>
            <a:pPr indent="0">
              <a:buFont typeface="Arial" panose="020B0604020202020204" pitchFamily="34" charset="0"/>
              <a:buNone/>
            </a:pPr>
            <a:endParaRPr lang="zh-CN" altLang="en-US" sz="2000">
              <a:sym typeface="+mn-ea"/>
            </a:endParaRPr>
          </a:p>
          <a:p>
            <a:pPr indent="0">
              <a:buFont typeface="Arial" panose="020B0604020202020204" pitchFamily="34" charset="0"/>
              <a:buNone/>
            </a:pPr>
            <a:r>
              <a:rPr lang="en-US" altLang="zh-CN" sz="2000"/>
              <a:t>Title:</a:t>
            </a:r>
            <a:r>
              <a:rPr lang="zh-CN" altLang="en-US" sz="2000"/>
              <a:t>ToolBar的标题，当CollapsingToolbarLayout全屏没有折叠时，title显示的是大字体，在折叠的过程中，title不断变小到一定大小的效果。你可以调用setTitle(CharSequence)方法设置title。</a:t>
            </a:r>
            <a:endParaRPr lang="zh-CN" altLang="en-US" sz="2000"/>
          </a:p>
          <a:p>
            <a:pPr indent="0">
              <a:buFont typeface="Arial" panose="020B0604020202020204" pitchFamily="34" charset="0"/>
              <a:buNone/>
            </a:pPr>
            <a:endParaRPr lang="zh-CN" altLang="en-US" sz="2000"/>
          </a:p>
          <a:p>
            <a:pPr indent="0">
              <a:buFont typeface="Arial" panose="020B0604020202020204" pitchFamily="34" charset="0"/>
              <a:buNone/>
            </a:pPr>
            <a:r>
              <a:rPr lang="zh-CN" altLang="en-US" sz="2000"/>
              <a:t>ContentScrim</a:t>
            </a:r>
            <a:r>
              <a:rPr lang="en-US" altLang="zh-CN" sz="2000"/>
              <a:t>:</a:t>
            </a:r>
            <a:r>
              <a:rPr lang="zh-CN" altLang="en-US" sz="2000"/>
              <a:t>ToolBar被折叠到顶部固定时候的背景，</a:t>
            </a:r>
            <a:endParaRPr lang="zh-CN" altLang="en-US" sz="2000"/>
          </a:p>
          <a:p>
            <a:pPr indent="0">
              <a:buFont typeface="Arial" panose="020B0604020202020204" pitchFamily="34" charset="0"/>
              <a:buNone/>
            </a:pPr>
            <a:endParaRPr lang="zh-CN" altLang="en-US" sz="2000"/>
          </a:p>
          <a:p>
            <a:pPr indent="0">
              <a:buFont typeface="Arial" panose="020B0604020202020204" pitchFamily="34" charset="0"/>
              <a:buNone/>
            </a:pPr>
            <a:r>
              <a:rPr lang="zh-CN" altLang="en-US" sz="2000"/>
              <a:t>statusBarScrim</a:t>
            </a:r>
            <a:r>
              <a:rPr lang="en-US" altLang="zh-CN" sz="2000"/>
              <a:t>:状态栏的背景，</a:t>
            </a:r>
            <a:endParaRPr lang="en-US" altLang="zh-CN" sz="2000"/>
          </a:p>
          <a:p>
            <a:pPr indent="0">
              <a:buFont typeface="Arial" panose="020B0604020202020204" pitchFamily="34" charset="0"/>
              <a:buNone/>
            </a:pPr>
            <a:endParaRPr lang="en-US" altLang="zh-CN" sz="2000"/>
          </a:p>
          <a:p>
            <a:pPr indent="0">
              <a:buFont typeface="Arial" panose="020B0604020202020204" pitchFamily="34" charset="0"/>
              <a:buNone/>
            </a:pPr>
            <a:r>
              <a:rPr lang="en-US" altLang="zh-CN" sz="2000"/>
              <a:t>Parallax scrolling children: CollapsingToolbarLayout滑动时，子视图的视觉差，可以通过属性app:layout_collapseParallaxMultiplier=”0.6”改变。值de的范围[0.0,1.0]，值越大视察越大</a:t>
            </a:r>
            <a:endParaRPr lang="en-US" altLang="zh-CN" sz="2000"/>
          </a:p>
          <a:p>
            <a:pPr indent="0">
              <a:buFont typeface="Arial" panose="020B0604020202020204" pitchFamily="34" charset="0"/>
              <a:buNone/>
            </a:pPr>
            <a:endParaRPr lang="en-US" altLang="zh-CN" sz="2000"/>
          </a:p>
          <a:p>
            <a:pPr indent="0">
              <a:buFont typeface="Arial" panose="020B0604020202020204" pitchFamily="34" charset="0"/>
              <a:buNone/>
            </a:pPr>
            <a:r>
              <a:rPr lang="en-US" altLang="zh-CN" sz="2000"/>
              <a:t>CollapseMode:子视图的折叠模式，在子视图设置，有两种“pin”：固定模式，在折叠的时候最后固定在顶端；“parallax”：视差模式，在折叠的时候会有个视差折叠的效果。我们可以在布局中使用属性app:layout_collapseMode=”parallax”来改变</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概述</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9" name="文本框 8"/>
          <p:cNvSpPr txBox="1"/>
          <p:nvPr/>
        </p:nvSpPr>
        <p:spPr>
          <a:xfrm>
            <a:off x="735330" y="1520825"/>
            <a:ext cx="6942455" cy="5815965"/>
          </a:xfrm>
          <a:prstGeom prst="rect">
            <a:avLst/>
          </a:prstGeom>
          <a:noFill/>
        </p:spPr>
        <p:txBody>
          <a:bodyPr wrap="square" rtlCol="0" anchor="t">
            <a:spAutoFit/>
          </a:bodyPr>
          <a:p>
            <a:r>
              <a:rPr lang="zh-CN" altLang="en-US" sz="2400" b="1"/>
              <a:t>核心思想：</a:t>
            </a:r>
            <a:endParaRPr lang="zh-CN" altLang="en-US" sz="2400" b="1"/>
          </a:p>
          <a:p>
            <a:r>
              <a:rPr lang="zh-CN" altLang="en-US" sz="2000"/>
              <a:t>把物理世界的体验带进屏幕，贴近真实与自然</a:t>
            </a:r>
            <a:endParaRPr lang="zh-CN" altLang="en-US" sz="2000"/>
          </a:p>
          <a:p>
            <a:r>
              <a:rPr lang="zh-CN" altLang="en-US" sz="2000">
                <a:latin typeface="+mn-ea"/>
                <a:sym typeface="+mn-ea"/>
              </a:rPr>
              <a:t>Material Design是一种设计语言，更是一种规范、风格、原则和理念</a:t>
            </a:r>
            <a:endParaRPr lang="zh-CN" altLang="en-US" sz="2000">
              <a:latin typeface="+mn-ea"/>
              <a:sym typeface="+mn-ea"/>
            </a:endParaRPr>
          </a:p>
          <a:p>
            <a:r>
              <a:rPr lang="zh-CN" altLang="en-US" sz="2000">
                <a:latin typeface="+mn-ea"/>
                <a:sym typeface="+mn-ea"/>
              </a:rPr>
              <a:t>拟物设计和扁平设计的结合</a:t>
            </a:r>
            <a:endParaRPr lang="zh-CN" altLang="en-US" sz="2000">
              <a:latin typeface="+mn-ea"/>
              <a:sym typeface="+mn-ea"/>
            </a:endParaRPr>
          </a:p>
          <a:p>
            <a:r>
              <a:rPr lang="zh-CN" altLang="en-US" sz="2000">
                <a:latin typeface="+mn-ea"/>
                <a:sym typeface="+mn-ea"/>
              </a:rPr>
              <a:t>Material Design里的物体要体现三维大小、材质、轻重、弹性</a:t>
            </a:r>
            <a:endParaRPr lang="zh-CN" altLang="en-US" sz="2000">
              <a:latin typeface="+mn-ea"/>
              <a:sym typeface="+mn-ea"/>
            </a:endParaRPr>
          </a:p>
          <a:p>
            <a:endParaRPr lang="zh-CN" altLang="en-US" sz="2000">
              <a:latin typeface="+mn-ea"/>
              <a:sym typeface="+mn-ea"/>
            </a:endParaRPr>
          </a:p>
          <a:p>
            <a:r>
              <a:rPr lang="zh-CN" altLang="en-US" sz="2400" b="1"/>
              <a:t>材质：</a:t>
            </a:r>
            <a:endParaRPr lang="zh-CN" altLang="en-US" sz="2400" b="1"/>
          </a:p>
          <a:p>
            <a:r>
              <a:rPr lang="zh-CN" altLang="en-US" sz="2000"/>
              <a:t>Material design中，最重要的信息载体就是魔法纸片。纸片层叠、合并、分离，拥有现实中的厚度、惯性和反馈，同时拥有液体的一些特性，能够自由伸展变形。</a:t>
            </a:r>
            <a:endParaRPr lang="zh-CN" altLang="en-US" sz="2000"/>
          </a:p>
          <a:p>
            <a:r>
              <a:rPr lang="zh-CN" altLang="en-US" sz="2400" b="1"/>
              <a:t>空间：</a:t>
            </a:r>
            <a:endParaRPr lang="zh-CN" altLang="en-US" sz="2400" b="1"/>
          </a:p>
          <a:p>
            <a:r>
              <a:rPr lang="zh-CN" altLang="en-US" sz="2000"/>
              <a:t>Material design引入了z轴的概念，z轴垂直于屏幕，用来表现元素的层叠关系。</a:t>
            </a:r>
            <a:endParaRPr lang="zh-CN" altLang="en-US" sz="2000"/>
          </a:p>
          <a:p>
            <a:endParaRPr lang="zh-CN" altLang="en-US" sz="2000"/>
          </a:p>
          <a:p>
            <a:endParaRPr lang="zh-CN" altLang="en-US" sz="2000">
              <a:latin typeface="+mn-ea"/>
            </a:endParaRPr>
          </a:p>
          <a:p>
            <a:endParaRPr lang="zh-CN" altLang="en-US" sz="2000">
              <a:latin typeface="+mn-ea"/>
            </a:endParaRPr>
          </a:p>
        </p:txBody>
      </p:sp>
      <p:pic>
        <p:nvPicPr>
          <p:cNvPr id="15" name="图片 14"/>
          <p:cNvPicPr>
            <a:picLocks noChangeAspect="1"/>
          </p:cNvPicPr>
          <p:nvPr/>
        </p:nvPicPr>
        <p:blipFill>
          <a:blip r:embed="rId4"/>
          <a:stretch>
            <a:fillRect/>
          </a:stretch>
        </p:blipFill>
        <p:spPr>
          <a:xfrm>
            <a:off x="8217535" y="3460115"/>
            <a:ext cx="3331845" cy="2104390"/>
          </a:xfrm>
          <a:prstGeom prst="rect">
            <a:avLst/>
          </a:prstGeom>
        </p:spPr>
      </p:pic>
      <p:pic>
        <p:nvPicPr>
          <p:cNvPr id="5127" name="图片 12" descr="材质.gif"/>
          <p:cNvPicPr>
            <a:picLocks noChangeAspect="1"/>
          </p:cNvPicPr>
          <p:nvPr/>
        </p:nvPicPr>
        <p:blipFill>
          <a:blip r:embed="rId5"/>
          <a:stretch>
            <a:fillRect/>
          </a:stretch>
        </p:blipFill>
        <p:spPr>
          <a:xfrm>
            <a:off x="8971915" y="835343"/>
            <a:ext cx="2562225" cy="256381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要求</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271905"/>
            <a:ext cx="10798175" cy="1630045"/>
          </a:xfrm>
          <a:prstGeom prst="rect">
            <a:avLst/>
          </a:prstGeom>
          <a:noFill/>
        </p:spPr>
        <p:txBody>
          <a:bodyPr wrap="square" rtlCol="0" anchor="t">
            <a:spAutoFit/>
          </a:bodyPr>
          <a:p>
            <a:r>
              <a:rPr lang="zh-CN" altLang="en-US" sz="2000"/>
              <a:t>动画在保留物体的物理特性时，要能不失优雅、简约和美丽</a:t>
            </a:r>
            <a:endParaRPr lang="zh-CN" altLang="en-US" sz="2000"/>
          </a:p>
          <a:p>
            <a:r>
              <a:rPr lang="zh-CN" altLang="en-US" sz="2000"/>
              <a:t>动画要有利于集中注意力，并保持连续性</a:t>
            </a:r>
            <a:endParaRPr lang="zh-CN" altLang="en-US" sz="2000"/>
          </a:p>
          <a:p>
            <a:r>
              <a:rPr lang="zh-CN" altLang="en-US" sz="2000"/>
              <a:t>反馈要微妙而清晰，过渡动画要高效而连贯</a:t>
            </a:r>
            <a:endParaRPr lang="zh-CN" altLang="en-US" sz="2000"/>
          </a:p>
          <a:p>
            <a:r>
              <a:rPr lang="zh-CN" altLang="en-US" sz="2000"/>
              <a:t>动画不止增加美丽效果，更要有建立空间关系、功能指示和系统意向的功能</a:t>
            </a:r>
            <a:endParaRPr lang="zh-CN" altLang="en-US" sz="2000"/>
          </a:p>
          <a:p>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a:t>
            </a:r>
            <a:r>
              <a:rPr lang="zh-CN" altLang="en-US" sz="2800" dirty="0">
                <a:latin typeface="Roboto" pitchFamily="2" charset="0"/>
                <a:ea typeface="宋体" panose="02010600030101010101" pitchFamily="2" charset="-122"/>
              </a:rPr>
              <a:t>效果</a:t>
            </a:r>
            <a:endParaRPr lang="zh-CN" altLang="en-US"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65225"/>
            <a:ext cx="10798175" cy="2553335"/>
          </a:xfrm>
          <a:prstGeom prst="rect">
            <a:avLst/>
          </a:prstGeom>
          <a:noFill/>
        </p:spPr>
        <p:txBody>
          <a:bodyPr wrap="square" rtlCol="0" anchor="t">
            <a:spAutoFit/>
          </a:bodyPr>
          <a:p>
            <a:r>
              <a:rPr lang="zh-CN" altLang="en-US" sz="2000"/>
              <a:t>从静止开始要有加速过程，最终静止时要有减速过程</a:t>
            </a:r>
            <a:endParaRPr lang="zh-CN" altLang="en-US" sz="2000"/>
          </a:p>
          <a:p>
            <a:r>
              <a:rPr lang="zh-CN" altLang="en-US" sz="2000"/>
              <a:t>快速进场，则快速退场</a:t>
            </a:r>
            <a:endParaRPr lang="zh-CN" altLang="en-US" sz="2000"/>
          </a:p>
          <a:p>
            <a:r>
              <a:rPr lang="zh-CN" altLang="en-US" sz="2000"/>
              <a:t>弧线转弯，而不是90度转弯</a:t>
            </a:r>
            <a:endParaRPr lang="zh-CN" altLang="en-US" sz="2000"/>
          </a:p>
          <a:p>
            <a:r>
              <a:rPr lang="zh-CN" altLang="en-US" sz="2000"/>
              <a:t>触控反应，涟漪、抬高</a:t>
            </a:r>
            <a:endParaRPr lang="zh-CN" altLang="en-US" sz="2000"/>
          </a:p>
          <a:p>
            <a:r>
              <a:rPr lang="zh-CN" altLang="en-US" sz="2000"/>
              <a:t>从接触点开始动画</a:t>
            </a:r>
            <a:endParaRPr lang="zh-CN" altLang="en-US" sz="2000"/>
          </a:p>
          <a:p>
            <a:r>
              <a:rPr lang="zh-CN" altLang="en-US" sz="2000"/>
              <a:t>视觉连续性，过渡动画引导用户的关注点</a:t>
            </a:r>
            <a:endParaRPr lang="zh-CN" altLang="en-US" sz="2000"/>
          </a:p>
          <a:p>
            <a:r>
              <a:rPr lang="zh-CN" altLang="en-US" sz="2000"/>
              <a:t>层次动画的时间差</a:t>
            </a:r>
            <a:endParaRPr lang="zh-CN" altLang="en-US" sz="2000"/>
          </a:p>
          <a:p>
            <a:r>
              <a:rPr lang="zh-CN" altLang="en-US" sz="2000"/>
              <a:t>移动路径规则有序，随机的移动令用户分心</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--反应敏捷</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271905"/>
            <a:ext cx="10798175" cy="2245360"/>
          </a:xfrm>
          <a:prstGeom prst="rect">
            <a:avLst/>
          </a:prstGeom>
          <a:noFill/>
        </p:spPr>
        <p:txBody>
          <a:bodyPr wrap="square" rtlCol="0" anchor="t">
            <a:spAutoFit/>
          </a:bodyPr>
          <a:p>
            <a:r>
              <a:rPr lang="zh-CN" altLang="en-US" sz="2000"/>
              <a:t>Material design重视动画效果，它反复强调一点：动画不只是装饰，它有含义，能表达元素、界面之间的关系，具备功能上的作用。</a:t>
            </a:r>
            <a:endParaRPr lang="zh-CN" altLang="en-US" sz="2000"/>
          </a:p>
          <a:p>
            <a:endParaRPr lang="zh-CN" altLang="en-US" sz="2000"/>
          </a:p>
          <a:p>
            <a:r>
              <a:rPr lang="zh-CN" altLang="en-US" sz="2000"/>
              <a:t>在移动设备上，稍长点的动画大概是在 300-400ms。短一点的在 150-200ms。太长或太短的动画会让用户觉得迟缓或无法理解。</a:t>
            </a:r>
            <a:endParaRPr lang="zh-CN" altLang="en-US" sz="2000"/>
          </a:p>
          <a:p>
            <a:endParaRPr lang="zh-CN" altLang="en-US" sz="2000"/>
          </a:p>
          <a:p>
            <a:endParaRPr lang="zh-CN" altLang="en-US" sz="2000"/>
          </a:p>
        </p:txBody>
      </p:sp>
      <p:pic>
        <p:nvPicPr>
          <p:cNvPr id="3" name="图片 2" descr="Animation 2"/>
          <p:cNvPicPr>
            <a:picLocks noChangeAspect="1"/>
          </p:cNvPicPr>
          <p:nvPr/>
        </p:nvPicPr>
        <p:blipFill>
          <a:blip r:embed="rId4"/>
          <a:stretch>
            <a:fillRect/>
          </a:stretch>
        </p:blipFill>
        <p:spPr>
          <a:xfrm>
            <a:off x="2507615" y="3004820"/>
            <a:ext cx="6857365" cy="3094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--反应敏捷</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397000"/>
            <a:ext cx="10799445" cy="922020"/>
          </a:xfrm>
          <a:prstGeom prst="rect">
            <a:avLst/>
          </a:prstGeom>
          <a:noFill/>
        </p:spPr>
        <p:txBody>
          <a:bodyPr wrap="square" rtlCol="0" anchor="t">
            <a:spAutoFit/>
          </a:bodyPr>
          <a:p>
            <a:r>
              <a:rPr lang="zh-CN" altLang="en-US">
                <a:sym typeface="+mn-ea"/>
              </a:rPr>
              <a:t>当用户输入的时候会立即出现墨水波纹，从用户的触控点向四周扩散。浮起的卡片也指示出激活状态。</a:t>
            </a:r>
            <a:endParaRPr lang="zh-CN" altLang="en-US">
              <a:sym typeface="+mn-ea"/>
            </a:endParaRPr>
          </a:p>
          <a:p>
            <a:r>
              <a:rPr lang="zh-CN" altLang="en-US"/>
              <a:t> </a:t>
            </a:r>
            <a:endParaRPr lang="zh-CN" altLang="en-US"/>
          </a:p>
          <a:p>
            <a:r>
              <a:rPr lang="zh-CN" altLang="en-US"/>
              <a:t>展示出了新建的元素和创建者之间的联系。</a:t>
            </a:r>
            <a:endParaRPr lang="zh-CN" altLang="en-US"/>
          </a:p>
        </p:txBody>
      </p:sp>
      <p:pic>
        <p:nvPicPr>
          <p:cNvPr id="3" name="图片 2" descr="Animation 0"/>
          <p:cNvPicPr>
            <a:picLocks noChangeAspect="1"/>
          </p:cNvPicPr>
          <p:nvPr/>
        </p:nvPicPr>
        <p:blipFill>
          <a:blip r:embed="rId4"/>
          <a:stretch>
            <a:fillRect/>
          </a:stretch>
        </p:blipFill>
        <p:spPr>
          <a:xfrm>
            <a:off x="1840230" y="2709545"/>
            <a:ext cx="3237865" cy="3390265"/>
          </a:xfrm>
          <a:prstGeom prst="rect">
            <a:avLst/>
          </a:prstGeom>
        </p:spPr>
      </p:pic>
      <p:pic>
        <p:nvPicPr>
          <p:cNvPr id="4" name="图片 3" descr="Animation 1"/>
          <p:cNvPicPr>
            <a:picLocks noChangeAspect="1"/>
          </p:cNvPicPr>
          <p:nvPr/>
        </p:nvPicPr>
        <p:blipFill>
          <a:blip r:embed="rId5"/>
          <a:stretch>
            <a:fillRect/>
          </a:stretch>
        </p:blipFill>
        <p:spPr>
          <a:xfrm>
            <a:off x="6339840" y="2709545"/>
            <a:ext cx="3352165" cy="3390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8" name="Rectangle 5"/>
          <p:cNvSpPr/>
          <p:nvPr/>
        </p:nvSpPr>
        <p:spPr>
          <a:xfrm>
            <a:off x="1270" y="-20955"/>
            <a:ext cx="12189460" cy="83121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2800" dirty="0">
                <a:latin typeface="Roboto" pitchFamily="2" charset="0"/>
                <a:ea typeface="宋体" panose="02010600030101010101" pitchFamily="2" charset="-122"/>
              </a:rPr>
              <a:t>	</a:t>
            </a:r>
            <a:r>
              <a:rPr lang="zh-CN" altLang="en-US" sz="2800" dirty="0">
                <a:latin typeface="Roboto" pitchFamily="2" charset="0"/>
                <a:ea typeface="宋体" panose="02010600030101010101" pitchFamily="2" charset="-122"/>
              </a:rPr>
              <a:t>动画</a:t>
            </a:r>
            <a:r>
              <a:rPr lang="en-US" altLang="zh-CN" sz="2800" dirty="0">
                <a:latin typeface="Roboto" pitchFamily="2" charset="0"/>
                <a:ea typeface="宋体" panose="02010600030101010101" pitchFamily="2" charset="-122"/>
              </a:rPr>
              <a:t>--自然的</a:t>
            </a:r>
            <a:endParaRPr lang="en-US" altLang="zh-CN" sz="2800" dirty="0">
              <a:latin typeface="Roboto" pitchFamily="2" charset="0"/>
              <a:ea typeface="宋体" panose="02010600030101010101" pitchFamily="2" charset="-122"/>
            </a:endParaRPr>
          </a:p>
        </p:txBody>
      </p:sp>
      <p:pic>
        <p:nvPicPr>
          <p:cNvPr id="6" name="图片 5" descr="三个点"/>
          <p:cNvPicPr preferRelativeResize="0"/>
          <p:nvPr/>
        </p:nvPicPr>
        <p:blipFill>
          <a:blip r:embed="rId1"/>
          <a:stretch>
            <a:fillRect/>
          </a:stretch>
        </p:blipFill>
        <p:spPr>
          <a:xfrm>
            <a:off x="11534140" y="178435"/>
            <a:ext cx="468003" cy="468003"/>
          </a:xfrm>
          <a:prstGeom prst="rect">
            <a:avLst/>
          </a:prstGeom>
        </p:spPr>
      </p:pic>
      <p:pic>
        <p:nvPicPr>
          <p:cNvPr id="7" name="图片 6" descr="menu (1)"/>
          <p:cNvPicPr/>
          <p:nvPr/>
        </p:nvPicPr>
        <p:blipFill>
          <a:blip r:embed="rId2"/>
          <a:stretch>
            <a:fillRect/>
          </a:stretch>
        </p:blipFill>
        <p:spPr>
          <a:xfrm>
            <a:off x="195580" y="178435"/>
            <a:ext cx="540004" cy="432003"/>
          </a:xfrm>
          <a:prstGeom prst="rect">
            <a:avLst/>
          </a:prstGeom>
        </p:spPr>
      </p:pic>
      <p:grpSp>
        <p:nvGrpSpPr>
          <p:cNvPr id="12" name="Group 11"/>
          <p:cNvGrpSpPr/>
          <p:nvPr/>
        </p:nvGrpSpPr>
        <p:grpSpPr>
          <a:xfrm>
            <a:off x="11056828" y="5619478"/>
            <a:ext cx="669705" cy="669705"/>
            <a:chOff x="996287" y="4278573"/>
            <a:chExt cx="968991" cy="968991"/>
          </a:xfrm>
        </p:grpSpPr>
        <p:sp>
          <p:nvSpPr>
            <p:cNvPr id="13" name="Oval 12"/>
            <p:cNvSpPr/>
            <p:nvPr/>
          </p:nvSpPr>
          <p:spPr>
            <a:xfrm>
              <a:off x="996287" y="4278573"/>
              <a:ext cx="968991" cy="968991"/>
            </a:xfrm>
            <a:prstGeom prst="ellipse">
              <a:avLst/>
            </a:prstGeom>
            <a:solidFill>
              <a:srgbClr val="FCF0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4" name="Picture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8535" y="4552236"/>
              <a:ext cx="417725" cy="421666"/>
            </a:xfrm>
            <a:prstGeom prst="rect">
              <a:avLst/>
            </a:prstGeom>
          </p:spPr>
        </p:pic>
      </p:grpSp>
      <p:sp>
        <p:nvSpPr>
          <p:cNvPr id="2" name="文本框 1"/>
          <p:cNvSpPr txBox="1"/>
          <p:nvPr/>
        </p:nvSpPr>
        <p:spPr>
          <a:xfrm>
            <a:off x="735330" y="1132205"/>
            <a:ext cx="10799445" cy="922020"/>
          </a:xfrm>
          <a:prstGeom prst="rect">
            <a:avLst/>
          </a:prstGeom>
          <a:noFill/>
        </p:spPr>
        <p:txBody>
          <a:bodyPr wrap="square" rtlCol="0" anchor="t">
            <a:spAutoFit/>
          </a:bodyPr>
          <a:p>
            <a:r>
              <a:rPr lang="zh-CN" altLang="en-US">
                <a:sym typeface="+mn-ea"/>
              </a:rPr>
              <a:t> </a:t>
            </a:r>
            <a:endParaRPr lang="zh-CN" altLang="en-US"/>
          </a:p>
          <a:p>
            <a:r>
              <a:rPr lang="zh-CN" altLang="en-US">
                <a:sym typeface="+mn-ea"/>
              </a:rPr>
              <a:t>现实中的物体加速度和减速度会受到物体自身的重量和表面的摩擦力影响。因此在 Material Design 中，物体不会突然开始运动，也不会突然停止。</a:t>
            </a:r>
            <a:endParaRPr lang="zh-CN" altLang="en-US"/>
          </a:p>
        </p:txBody>
      </p:sp>
      <p:pic>
        <p:nvPicPr>
          <p:cNvPr id="3" name="图片 2" descr="Animation 3"/>
          <p:cNvPicPr>
            <a:picLocks noChangeAspect="1"/>
          </p:cNvPicPr>
          <p:nvPr/>
        </p:nvPicPr>
        <p:blipFill>
          <a:blip r:embed="rId4"/>
          <a:stretch>
            <a:fillRect/>
          </a:stretch>
        </p:blipFill>
        <p:spPr>
          <a:xfrm>
            <a:off x="2587625" y="2795270"/>
            <a:ext cx="7095490" cy="3304540"/>
          </a:xfrm>
          <a:prstGeom prst="rect">
            <a:avLst/>
          </a:prstGeom>
        </p:spPr>
      </p:pic>
      <p:sp>
        <p:nvSpPr>
          <p:cNvPr id="4" name="文本框 3"/>
          <p:cNvSpPr txBox="1"/>
          <p:nvPr/>
        </p:nvSpPr>
        <p:spPr>
          <a:xfrm>
            <a:off x="3185160" y="6289675"/>
            <a:ext cx="2011680" cy="368300"/>
          </a:xfrm>
          <a:prstGeom prst="rect">
            <a:avLst/>
          </a:prstGeom>
          <a:noFill/>
        </p:spPr>
        <p:txBody>
          <a:bodyPr wrap="none" rtlCol="0" anchor="t">
            <a:spAutoFit/>
          </a:bodyPr>
          <a:p>
            <a:r>
              <a:rPr lang="en-US" altLang="x-none" dirty="0">
                <a:solidFill>
                  <a:srgbClr val="008000"/>
                </a:solidFill>
                <a:latin typeface="微软雅黑" panose="020B0503020204020204" charset="-122"/>
                <a:ea typeface="微软雅黑" panose="020B0503020204020204" charset="-122"/>
                <a:sym typeface="微软雅黑" panose="020B0503020204020204" charset="-122"/>
              </a:rPr>
              <a:t>√</a:t>
            </a:r>
            <a:r>
              <a:rPr lang="zh-CN" altLang="en-US" dirty="0">
                <a:solidFill>
                  <a:srgbClr val="008000"/>
                </a:solidFill>
                <a:latin typeface="微软雅黑" panose="020B0503020204020204" charset="-122"/>
                <a:ea typeface="微软雅黑" panose="020B0503020204020204" charset="-122"/>
                <a:sym typeface="微软雅黑" panose="020B0503020204020204" charset="-122"/>
              </a:rPr>
              <a:t> 加速减速的过程</a:t>
            </a:r>
            <a:endParaRPr lang="zh-CN" altLang="en-US"/>
          </a:p>
        </p:txBody>
      </p:sp>
      <p:sp>
        <p:nvSpPr>
          <p:cNvPr id="5" name="文本框 4"/>
          <p:cNvSpPr txBox="1"/>
          <p:nvPr/>
        </p:nvSpPr>
        <p:spPr>
          <a:xfrm>
            <a:off x="6594475" y="6289675"/>
            <a:ext cx="2477770" cy="368300"/>
          </a:xfrm>
          <a:prstGeom prst="rect">
            <a:avLst/>
          </a:prstGeom>
          <a:noFill/>
        </p:spPr>
        <p:txBody>
          <a:bodyPr wrap="none" rtlCol="0" anchor="t">
            <a:spAutoFit/>
          </a:bodyPr>
          <a:p>
            <a:r>
              <a:rPr lang="en-US" altLang="x-none" dirty="0">
                <a:solidFill>
                  <a:srgbClr val="FF0000"/>
                </a:solidFill>
                <a:latin typeface="微软雅黑" panose="020B0503020204020204" charset="-122"/>
                <a:ea typeface="微软雅黑" panose="020B0503020204020204" charset="-122"/>
                <a:sym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sym typeface="微软雅黑" panose="020B0503020204020204" charset="-122"/>
              </a:rPr>
              <a:t> 忽然开始，忽然停止</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ppt_x"/>
                                          </p:val>
                                        </p:tav>
                                        <p:tav tm="100000">
                                          <p:val>
                                            <p:strVal val="#ppt_x"/>
                                          </p:val>
                                        </p:tav>
                                      </p:tavLst>
                                    </p:anim>
                                    <p:anim calcmode="lin" valueType="num">
                                      <p:cBhvr additive="base">
                                        <p:cTn id="8"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CATEGORY" val="custom"/>
  <p:tag name="KSO_WM_TEMPLATE_INDEX" val="268"/>
</p:tagLst>
</file>

<file path=ppt/tags/tag2.xml><?xml version="1.0" encoding="utf-8"?>
<p:tagLst xmlns:p="http://schemas.openxmlformats.org/presentationml/2006/main">
  <p:tag name="KSO_WM_TEMPLATE_CATEGORY" val="custom"/>
  <p:tag name="KSO_WM_TEMPLATE_INDEX" val="2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5742</Words>
  <Application>WPS 演示</Application>
  <PresentationFormat>宽屏</PresentationFormat>
  <Paragraphs>357</Paragraphs>
  <Slides>39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微软雅黑</vt:lpstr>
      <vt:lpstr>华文细黑</vt:lpstr>
      <vt:lpstr>Roboto</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23</cp:revision>
  <dcterms:created xsi:type="dcterms:W3CDTF">2015-05-05T08:02:00Z</dcterms:created>
  <dcterms:modified xsi:type="dcterms:W3CDTF">2017-08-25T06:33:03Z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